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950075" cy="9236075"/>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zKVPpWrNMVaVD6AgLr/5Oxhrw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1488" cy="4635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7000" y="0"/>
            <a:ext cx="3011488" cy="46355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325" y="4445000"/>
            <a:ext cx="5559425" cy="36369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525"/>
            <a:ext cx="3011488" cy="4635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7000" y="8772525"/>
            <a:ext cx="3011488" cy="46355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syrup@future.edu" TargetMode="External"/><Relationship Id="rId3" Type="http://schemas.openxmlformats.org/officeDocument/2006/relationships/hyperlink" Target="https://tax.wv.gov/Documents/PTD/ptd.publication.003.ValuationOfFarmLand.pdf" TargetMode="External"/><Relationship Id="rId4" Type="http://schemas.openxmlformats.org/officeDocument/2006/relationships/hyperlink" Target="https://cms1files.revize.com/princegeorgeva/VACOOP_LAND_USE_BROCHURE.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s.usda.gov/webdocs/publications/41928/19066_ah719k_1_.pdf?v=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c.virginia.gov/pages/Businesses" TargetMode="External"/><Relationship Id="rId3" Type="http://schemas.openxmlformats.org/officeDocument/2006/relationships/hyperlink" Target="https://business4.wv.gov/operatemybusiness/Pages/Annual-Reporting.aspx"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x.virginia.gov/agriculture-and-farming-credits" TargetMode="External"/><Relationship Id="rId3" Type="http://schemas.openxmlformats.org/officeDocument/2006/relationships/hyperlink" Target="https://tax.wv.gov/Documents/TSD/tsd371.pdf" TargetMode="External"/><Relationship Id="rId4" Type="http://schemas.openxmlformats.org/officeDocument/2006/relationships/hyperlink" Target="https://www.vafb.com/Portals/FBA/PDFs_and_Resources/membership_at_work/48050534_VFBF%20Farmers%20%20Direct%20Sales%20and%20Use%20Tax%2011-7-17.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95325" y="4445000"/>
            <a:ext cx="5559425" cy="3636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Welcome to Future Generations business learning sessions for enterprise development. This session will provide the introduction to the important tax registrations and exemptions that you need to consider and plan on for your maple operation. We would like to acknowledge the programs that have assisted Future Generations University in assembling this information, particularly the USDA AMS-ACER Access Grant Program as well as the resources developed by others. Please remember that this presentation is not intended to advise you on how to structure or invest in your business; please utilize the resources to assemble a team to uncover what will work best for your situation. Hopefully this session will provide some questions and resources as you move forward.</a:t>
            </a:r>
            <a:endParaRPr/>
          </a:p>
        </p:txBody>
      </p:sp>
      <p:sp>
        <p:nvSpPr>
          <p:cNvPr id="87" name="Google Shape;87;p1:notes"/>
          <p:cNvSpPr txBox="1"/>
          <p:nvPr>
            <p:ph idx="12" type="sldNum"/>
          </p:nvPr>
        </p:nvSpPr>
        <p:spPr>
          <a:xfrm>
            <a:off x="3937000" y="8772525"/>
            <a:ext cx="3011488" cy="46355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ae714ee72_0_24: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ae714ee72_0_24: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457200" rtl="0" algn="l">
              <a:lnSpc>
                <a:spcPct val="90000"/>
              </a:lnSpc>
              <a:spcBef>
                <a:spcPts val="1000"/>
              </a:spcBef>
              <a:spcAft>
                <a:spcPts val="0"/>
              </a:spcAft>
              <a:buNone/>
            </a:pPr>
            <a:r>
              <a:rPr lang="en-US"/>
              <a:t>Additional resources and topics are included here to reduce tax and other liabilities (payment responsibilities) that may or may not apply to your business. Contact </a:t>
            </a:r>
            <a:r>
              <a:rPr lang="en-US" u="sng">
                <a:solidFill>
                  <a:schemeClr val="hlink"/>
                </a:solidFill>
                <a:hlinkClick r:id="rId2"/>
              </a:rPr>
              <a:t>syrup@future.edu</a:t>
            </a:r>
            <a:r>
              <a:rPr lang="en-US"/>
              <a:t>, your local Extension Office, Natural Resources Conservation Service (NRCS), Farm Service Agency (FSA) or other agriculture resource provided/specialist to explore these programs and determine if your enterprise qualifies.</a:t>
            </a:r>
            <a:endParaRPr/>
          </a:p>
          <a:p>
            <a:pPr indent="-304800" lvl="0" marL="457200" rtl="0" algn="l">
              <a:lnSpc>
                <a:spcPct val="90000"/>
              </a:lnSpc>
              <a:spcBef>
                <a:spcPts val="1000"/>
              </a:spcBef>
              <a:spcAft>
                <a:spcPts val="0"/>
              </a:spcAft>
              <a:buSzPts val="1200"/>
              <a:buAutoNum type="arabicPeriod"/>
            </a:pPr>
            <a:r>
              <a:rPr lang="en-US" u="sng">
                <a:solidFill>
                  <a:schemeClr val="hlink"/>
                </a:solidFill>
                <a:hlinkClick r:id="rId3"/>
              </a:rPr>
              <a:t>https://tax.wv.gov/Documents/PTD/ptd.publication.003.ValuationOfFarmLand.pdf</a:t>
            </a:r>
            <a:endParaRPr/>
          </a:p>
          <a:p>
            <a:pPr indent="-304800" lvl="0" marL="457200" rtl="0" algn="l">
              <a:lnSpc>
                <a:spcPct val="90000"/>
              </a:lnSpc>
              <a:spcBef>
                <a:spcPts val="0"/>
              </a:spcBef>
              <a:spcAft>
                <a:spcPts val="0"/>
              </a:spcAft>
              <a:buSzPts val="1200"/>
              <a:buAutoNum type="arabicPeriod"/>
            </a:pPr>
            <a:r>
              <a:rPr lang="en-US" u="sng">
                <a:solidFill>
                  <a:schemeClr val="hlink"/>
                </a:solidFill>
                <a:hlinkClick r:id="rId4"/>
              </a:rPr>
              <a:t>https://cms1files.revize.com/princegeorgeva/VACOOP_LAND_USE_BROCHURE.pdf</a:t>
            </a:r>
            <a:endParaRPr/>
          </a:p>
          <a:p>
            <a:pPr indent="0" lvl="0" marL="457200" rtl="0" algn="l">
              <a:lnSpc>
                <a:spcPct val="90000"/>
              </a:lnSpc>
              <a:spcBef>
                <a:spcPts val="1000"/>
              </a:spcBef>
              <a:spcAft>
                <a:spcPts val="0"/>
              </a:spcAft>
              <a:buNone/>
            </a:pPr>
            <a:r>
              <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t/>
            </a:r>
            <a:endParaRPr/>
          </a:p>
        </p:txBody>
      </p:sp>
      <p:sp>
        <p:nvSpPr>
          <p:cNvPr id="183" name="Google Shape;183;g2bae714ee72_0_24: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ae714ee72_0_3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bae714ee72_0_30: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https://www.ers.usda.gov/webdocs/publications/41928/19066_ah719k_1_.pdf?v=0</a:t>
            </a:r>
            <a:endParaRPr/>
          </a:p>
          <a:p>
            <a:pPr indent="0" lvl="0" marL="0" rtl="0" algn="l">
              <a:spcBef>
                <a:spcPts val="0"/>
              </a:spcBef>
              <a:spcAft>
                <a:spcPts val="0"/>
              </a:spcAft>
              <a:buNone/>
            </a:pPr>
            <a:r>
              <a:t/>
            </a:r>
            <a:endParaRPr/>
          </a:p>
        </p:txBody>
      </p:sp>
      <p:sp>
        <p:nvSpPr>
          <p:cNvPr id="191" name="Google Shape;191;g2bae714ee72_0_30: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ae714ee72_0_42: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ae714ee72_0_42: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u="sng">
                <a:solidFill>
                  <a:schemeClr val="hlink"/>
                </a:solidFill>
                <a:hlinkClick r:id="rId2"/>
              </a:rPr>
              <a:t>https://scc.virginia.gov/pages/Businesses</a:t>
            </a:r>
            <a:endParaRPr/>
          </a:p>
          <a:p>
            <a:pPr indent="-317500" lvl="0" marL="457200" rtl="0" algn="l">
              <a:spcBef>
                <a:spcPts val="0"/>
              </a:spcBef>
              <a:spcAft>
                <a:spcPts val="0"/>
              </a:spcAft>
              <a:buSzPts val="1400"/>
              <a:buAutoNum type="arabicPeriod"/>
            </a:pPr>
            <a:r>
              <a:rPr lang="en-US" u="sng">
                <a:solidFill>
                  <a:schemeClr val="hlink"/>
                </a:solidFill>
                <a:hlinkClick r:id="rId3"/>
              </a:rPr>
              <a:t>https://business4.wv.gov/operatemybusiness/Pages/Annual-Reporting.aspx</a:t>
            </a:r>
            <a:r>
              <a:rPr lang="en-US"/>
              <a:t> </a:t>
            </a:r>
            <a:endParaRPr/>
          </a:p>
        </p:txBody>
      </p:sp>
      <p:sp>
        <p:nvSpPr>
          <p:cNvPr id="199" name="Google Shape;199;g2bae714ee72_0_42: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ae714ee72_0_54: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bae714ee72_0_54: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SUSTA, state offices of international trade, commercial service, trade center(s)</a:t>
            </a:r>
            <a:endParaRPr/>
          </a:p>
        </p:txBody>
      </p:sp>
      <p:sp>
        <p:nvSpPr>
          <p:cNvPr id="207" name="Google Shape;207;g2bae714ee72_0_54: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6b4ea1811_1_5: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76b4ea1811_1_5: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276b4ea1811_1_5: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ae714ee72_0_73: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bae714ee72_0_73: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bae714ee72_0_73: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6:notes"/>
          <p:cNvSpPr txBox="1"/>
          <p:nvPr>
            <p:ph idx="1" type="body"/>
          </p:nvPr>
        </p:nvSpPr>
        <p:spPr>
          <a:xfrm>
            <a:off x="695325" y="4445000"/>
            <a:ext cx="5559425" cy="36369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CAUTION: Beware of search engine ads that provide business registration services. Many are credible and the experience to  get the process completed, their fees don’t include working through the formation questions. </a:t>
            </a:r>
            <a:endParaRPr/>
          </a:p>
          <a:p>
            <a:pPr indent="0" lvl="0" marL="0" marR="0" rtl="0" algn="l">
              <a:lnSpc>
                <a:spcPct val="100000"/>
              </a:lnSpc>
              <a:spcBef>
                <a:spcPts val="0"/>
              </a:spcBef>
              <a:spcAft>
                <a:spcPts val="0"/>
              </a:spcAft>
              <a:buClr>
                <a:schemeClr val="dk1"/>
              </a:buClr>
              <a:buSzPts val="1200"/>
              <a:buFont typeface="Calibri"/>
              <a:buNone/>
            </a:pPr>
            <a:r>
              <a:rPr lang="en-US"/>
              <a:t>Printed resources (link provided, .pdf in Module resource folder)</a:t>
            </a:r>
            <a:endParaRPr/>
          </a:p>
          <a:p>
            <a:pPr indent="-317500" lvl="0" marL="457200" rtl="0" algn="l">
              <a:spcBef>
                <a:spcPts val="0"/>
              </a:spcBef>
              <a:spcAft>
                <a:spcPts val="0"/>
              </a:spcAft>
              <a:buSzPts val="1400"/>
              <a:buAutoNum type="arabicPeriod"/>
            </a:pPr>
            <a:r>
              <a:rPr lang="en-US" u="sng">
                <a:solidFill>
                  <a:schemeClr val="hlink"/>
                </a:solidFill>
                <a:hlinkClick r:id="rId2"/>
              </a:rPr>
              <a:t>https://www.tax.virginia.gov/agriculture-and-farming-credits</a:t>
            </a:r>
            <a:endParaRPr/>
          </a:p>
          <a:p>
            <a:pPr indent="-317500" lvl="0" marL="457200" rtl="0" algn="l">
              <a:spcBef>
                <a:spcPts val="0"/>
              </a:spcBef>
              <a:spcAft>
                <a:spcPts val="0"/>
              </a:spcAft>
              <a:buSzPts val="1400"/>
              <a:buAutoNum type="arabicPeriod"/>
            </a:pPr>
            <a:r>
              <a:rPr lang="en-US" u="sng">
                <a:solidFill>
                  <a:schemeClr val="hlink"/>
                </a:solidFill>
                <a:hlinkClick r:id="rId3"/>
              </a:rPr>
              <a:t>https://tax.wv.gov/Documents/TSD/tsd371.pdf</a:t>
            </a:r>
            <a:endParaRPr/>
          </a:p>
          <a:p>
            <a:pPr indent="-317500" lvl="0" marL="457200" rtl="0" algn="l">
              <a:spcBef>
                <a:spcPts val="0"/>
              </a:spcBef>
              <a:spcAft>
                <a:spcPts val="0"/>
              </a:spcAft>
              <a:buSzPts val="1400"/>
              <a:buAutoNum type="arabicPeriod"/>
            </a:pPr>
            <a:r>
              <a:rPr lang="en-US" u="sng">
                <a:solidFill>
                  <a:schemeClr val="hlink"/>
                </a:solidFill>
                <a:hlinkClick r:id="rId4"/>
              </a:rPr>
              <a:t>https://www.vafb.com/Portals/FBA/PDFs_and_Resources/membership_at_work/48050534_VFBF%20Farmers%20%20Direct%20Sales%20and%20Use%20Tax%2011-7-17.pdf</a:t>
            </a:r>
            <a:r>
              <a:rPr lang="en-US"/>
              <a:t> </a:t>
            </a:r>
            <a:endParaRPr/>
          </a:p>
          <a:p>
            <a:pPr indent="0" lvl="0" marL="457200" marR="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400"/>
              <a:buNone/>
            </a:pPr>
            <a:r>
              <a:t/>
            </a:r>
            <a:endParaRPr/>
          </a:p>
        </p:txBody>
      </p:sp>
      <p:sp>
        <p:nvSpPr>
          <p:cNvPr id="230" name="Google Shape;230;p16:notes"/>
          <p:cNvSpPr txBox="1"/>
          <p:nvPr>
            <p:ph idx="12" type="sldNum"/>
          </p:nvPr>
        </p:nvSpPr>
        <p:spPr>
          <a:xfrm>
            <a:off x="3937000" y="8772525"/>
            <a:ext cx="3011488" cy="46355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eace97e03d_1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eace97e03d_1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Y</a:t>
            </a:r>
            <a:r>
              <a:rPr lang="en-US"/>
              <a:t>ou may have already answered these questions in your vision and mission statements, you may not have responses or you are working on expanding your marketing and branding efforts. Answers to any of these questions (whether now or in the future) will help you identify the exposure and liability risks you may have as you move forward to establish a formal business entity. Take a few moments on the worksheet to document what you know and want.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If you are an existing business and are thinking about expansion, provide information about where you are and where you want to be.</a:t>
            </a:r>
            <a:endParaRPr/>
          </a:p>
          <a:p>
            <a:pPr indent="0" lvl="0" marL="0" rtl="0" algn="l">
              <a:lnSpc>
                <a:spcPct val="100000"/>
              </a:lnSpc>
              <a:spcBef>
                <a:spcPts val="0"/>
              </a:spcBef>
              <a:spcAft>
                <a:spcPts val="0"/>
              </a:spcAft>
              <a:buSzPts val="1400"/>
              <a:buNone/>
            </a:pPr>
            <a:r>
              <a:t/>
            </a:r>
            <a:endParaRPr/>
          </a:p>
        </p:txBody>
      </p:sp>
      <p:sp>
        <p:nvSpPr>
          <p:cNvPr id="238" name="Google Shape;238;g2eace97e03d_1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ace97e03d_0_2: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eace97e03d_0_2: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eace97e03d_0_2: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8689853ea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8689853ea_0_0: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e8689853ea_0_0: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ae714ee72_0_6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ae714ee72_0_60: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bae714ee72_0_60: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bb71fb1432_4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Your feedback will help us provide useful sessions on topics that are important to you and others working in the maple syrup sector.</a:t>
            </a:r>
            <a:endParaRPr/>
          </a:p>
        </p:txBody>
      </p:sp>
      <p:sp>
        <p:nvSpPr>
          <p:cNvPr id="262" name="Google Shape;262;g1bb71fb1432_4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95325" y="4445000"/>
            <a:ext cx="5559425" cy="3636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you move forward, please make sure you have a hard copy or access to the worksheet (You can download this from the topic folder). </a:t>
            </a:r>
            <a:endParaRPr/>
          </a:p>
        </p:txBody>
      </p:sp>
      <p:sp>
        <p:nvSpPr>
          <p:cNvPr id="102" name="Google Shape;102;p3:notes"/>
          <p:cNvSpPr txBox="1"/>
          <p:nvPr>
            <p:ph idx="12" type="sldNum"/>
          </p:nvPr>
        </p:nvSpPr>
        <p:spPr>
          <a:xfrm>
            <a:off x="3937000" y="8772525"/>
            <a:ext cx="3011488" cy="46355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95325" y="4445000"/>
            <a:ext cx="5559425" cy="3636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the end of this session, we hope you gain knowledge and resources for the following objectives:</a:t>
            </a:r>
            <a:endParaRPr/>
          </a:p>
          <a:p>
            <a:pPr indent="-304800" lvl="0" marL="457200" rtl="0" algn="l">
              <a:lnSpc>
                <a:spcPct val="100000"/>
              </a:lnSpc>
              <a:spcBef>
                <a:spcPts val="0"/>
              </a:spcBef>
              <a:spcAft>
                <a:spcPts val="0"/>
              </a:spcAft>
              <a:buSzPts val="1200"/>
              <a:buAutoNum type="arabicPeriod"/>
            </a:pPr>
            <a:r>
              <a:rPr lang="en-US"/>
              <a:t>Identify the types of taxes that may apply to your enterprise;;</a:t>
            </a:r>
            <a:endParaRPr/>
          </a:p>
          <a:p>
            <a:pPr indent="-304800" lvl="0" marL="457200" rtl="0" algn="l">
              <a:lnSpc>
                <a:spcPct val="90000"/>
              </a:lnSpc>
              <a:spcBef>
                <a:spcPts val="0"/>
              </a:spcBef>
              <a:spcAft>
                <a:spcPts val="0"/>
              </a:spcAft>
              <a:buSzPts val="1200"/>
              <a:buAutoNum type="arabicPeriod"/>
            </a:pPr>
            <a:r>
              <a:rPr lang="en-US"/>
              <a:t>Develop a resource list and team to collect and document tax responsibilities;</a:t>
            </a:r>
            <a:endParaRPr/>
          </a:p>
          <a:p>
            <a:pPr indent="-304800" lvl="0" marL="457200" rtl="0" algn="l">
              <a:lnSpc>
                <a:spcPct val="90000"/>
              </a:lnSpc>
              <a:spcBef>
                <a:spcPts val="0"/>
              </a:spcBef>
              <a:spcAft>
                <a:spcPts val="0"/>
              </a:spcAft>
              <a:buSzPts val="1200"/>
              <a:buAutoNum type="arabicPeriod"/>
            </a:pPr>
            <a:r>
              <a:rPr lang="en-US"/>
              <a:t>Create systems to record tax income, report collections and file reports;</a:t>
            </a:r>
            <a:endParaRPr/>
          </a:p>
          <a:p>
            <a:pPr indent="-304800" lvl="0" marL="457200" rtl="0" algn="l">
              <a:lnSpc>
                <a:spcPct val="90000"/>
              </a:lnSpc>
              <a:spcBef>
                <a:spcPts val="0"/>
              </a:spcBef>
              <a:spcAft>
                <a:spcPts val="0"/>
              </a:spcAft>
              <a:buSzPts val="1200"/>
              <a:buAutoNum type="arabicPeriod"/>
            </a:pPr>
            <a:r>
              <a:rPr lang="en-US"/>
              <a:t>Integrate tax requirements into new product development and annual reporting.</a:t>
            </a:r>
            <a:endParaRPr/>
          </a:p>
          <a:p>
            <a:pPr indent="0" lvl="0" marL="0" rtl="0" algn="l">
              <a:lnSpc>
                <a:spcPct val="90000"/>
              </a:lnSpc>
              <a:spcBef>
                <a:spcPts val="0"/>
              </a:spcBef>
              <a:spcAft>
                <a:spcPts val="0"/>
              </a:spcAft>
              <a:buNone/>
            </a:pPr>
            <a:r>
              <a:t/>
            </a:r>
            <a:endParaRPr/>
          </a:p>
        </p:txBody>
      </p:sp>
      <p:sp>
        <p:nvSpPr>
          <p:cNvPr id="109" name="Google Shape;109;p4:notes"/>
          <p:cNvSpPr txBox="1"/>
          <p:nvPr>
            <p:ph idx="12" type="sldNum"/>
          </p:nvPr>
        </p:nvSpPr>
        <p:spPr>
          <a:xfrm>
            <a:off x="3937000" y="8772525"/>
            <a:ext cx="3011488" cy="46355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ae714ee72_1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bae714ee72_1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Think of all those who might help you in all the decisions you need to make about setting up your business.</a:t>
            </a:r>
            <a:endParaRPr/>
          </a:p>
        </p:txBody>
      </p:sp>
      <p:sp>
        <p:nvSpPr>
          <p:cNvPr id="138" name="Google Shape;138;g2bae714ee72_1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ae714ee72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bae714ee72_0_0: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bae714ee72_0_0: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ae714ee72_0_6: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ae714ee72_0_6: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 example of a mixed sale would a transaction that involved produce, maple fudge in a single serving container and a bottle of wine. What taxes might apply in VA? In WV?</a:t>
            </a:r>
            <a:endParaRPr/>
          </a:p>
          <a:p>
            <a:pPr indent="0" lvl="0" marL="0" rtl="0" algn="l">
              <a:spcBef>
                <a:spcPts val="0"/>
              </a:spcBef>
              <a:spcAft>
                <a:spcPts val="0"/>
              </a:spcAft>
              <a:buNone/>
            </a:pPr>
            <a:r>
              <a:rPr lang="en-US"/>
              <a:t>Important to be sure that point of sale systems (commercial or hand written) account for tax collected as the </a:t>
            </a:r>
            <a:r>
              <a:rPr lang="en-US"/>
              <a:t>person</a:t>
            </a:r>
            <a:r>
              <a:rPr lang="en-US"/>
              <a:t> collecting the tax must report and pay the agencythat collects (i.e. </a:t>
            </a:r>
            <a:r>
              <a:rPr lang="en-US"/>
              <a:t>state</a:t>
            </a:r>
            <a:r>
              <a:rPr lang="en-US"/>
              <a:t> tax department, alcohol and beverage, etc.)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9" name="Google Shape;159;g2bae714ee72_0_6: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ae714ee72_0_12: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ae714ee72_0_12: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bae714ee72_0_12: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ae714ee72_0_18: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bae714ee72_0_18:notes"/>
          <p:cNvSpPr txBox="1"/>
          <p:nvPr>
            <p:ph idx="1" type="body"/>
          </p:nvPr>
        </p:nvSpPr>
        <p:spPr>
          <a:xfrm>
            <a:off x="695325" y="4445000"/>
            <a:ext cx="5559300" cy="363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bae714ee72_0_18:notes"/>
          <p:cNvSpPr txBox="1"/>
          <p:nvPr>
            <p:ph idx="12" type="sldNum"/>
          </p:nvPr>
        </p:nvSpPr>
        <p:spPr>
          <a:xfrm>
            <a:off x="3937000" y="8772525"/>
            <a:ext cx="30114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3.jp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409150"/>
            <a:ext cx="97632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4400"/>
              <a:t>Enriching Maple in Appalachia:</a:t>
            </a:r>
            <a:br>
              <a:rPr lang="en-US" sz="4400"/>
            </a:br>
            <a:r>
              <a:rPr lang="en-US" sz="4400"/>
              <a:t>Taxes and Fees for Your Maple Enterprise</a:t>
            </a:r>
            <a:endParaRPr sz="4400"/>
          </a:p>
          <a:p>
            <a:pPr indent="0" lvl="0" marL="0" rtl="0" algn="ctr">
              <a:lnSpc>
                <a:spcPct val="90000"/>
              </a:lnSpc>
              <a:spcBef>
                <a:spcPts val="0"/>
              </a:spcBef>
              <a:spcAft>
                <a:spcPts val="0"/>
              </a:spcAft>
              <a:buClr>
                <a:schemeClr val="dk1"/>
              </a:buClr>
              <a:buSzPts val="5400"/>
              <a:buFont typeface="Calibri"/>
              <a:buNone/>
            </a:pPr>
            <a:r>
              <a:rPr lang="en-US" sz="4400"/>
              <a:t>(Module 4)</a:t>
            </a:r>
            <a:endParaRPr sz="4400"/>
          </a:p>
        </p:txBody>
      </p:sp>
      <p:sp>
        <p:nvSpPr>
          <p:cNvPr id="90" name="Google Shape;90;p1"/>
          <p:cNvSpPr txBox="1"/>
          <p:nvPr>
            <p:ph idx="1" type="subTitle"/>
          </p:nvPr>
        </p:nvSpPr>
        <p:spPr>
          <a:xfrm>
            <a:off x="3336963" y="3602050"/>
            <a:ext cx="55260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3000"/>
              <a:t>By</a:t>
            </a:r>
            <a:endParaRPr sz="3000"/>
          </a:p>
          <a:p>
            <a:pPr indent="0" lvl="0" marL="0" rtl="0" algn="ctr">
              <a:lnSpc>
                <a:spcPct val="90000"/>
              </a:lnSpc>
              <a:spcBef>
                <a:spcPts val="0"/>
              </a:spcBef>
              <a:spcAft>
                <a:spcPts val="0"/>
              </a:spcAft>
              <a:buClr>
                <a:schemeClr val="dk1"/>
              </a:buClr>
              <a:buSzPts val="2400"/>
              <a:buNone/>
            </a:pPr>
            <a:r>
              <a:rPr lang="en-US" sz="3000"/>
              <a:t>Cindy Martel and Tom Hammett</a:t>
            </a:r>
            <a:endParaRPr sz="3000"/>
          </a:p>
          <a:p>
            <a:pPr indent="0" lvl="0" marL="0" rtl="0" algn="ctr">
              <a:lnSpc>
                <a:spcPct val="90000"/>
              </a:lnSpc>
              <a:spcBef>
                <a:spcPts val="0"/>
              </a:spcBef>
              <a:spcAft>
                <a:spcPts val="0"/>
              </a:spcAft>
              <a:buClr>
                <a:schemeClr val="dk1"/>
              </a:buClr>
              <a:buSzPts val="2400"/>
              <a:buNone/>
            </a:pPr>
            <a:r>
              <a:rPr lang="en-US" sz="3000"/>
              <a:t>Future Generations University Appalachian Program</a:t>
            </a:r>
            <a:endParaRPr sz="3000"/>
          </a:p>
          <a:p>
            <a:pPr indent="0" lvl="0" marL="0" rtl="0" algn="ctr">
              <a:lnSpc>
                <a:spcPct val="90000"/>
              </a:lnSpc>
              <a:spcBef>
                <a:spcPts val="0"/>
              </a:spcBef>
              <a:spcAft>
                <a:spcPts val="0"/>
              </a:spcAft>
              <a:buClr>
                <a:schemeClr val="dk1"/>
              </a:buClr>
              <a:buSzPts val="2400"/>
              <a:buNone/>
            </a:pPr>
            <a:r>
              <a:rPr lang="en-US" sz="2200"/>
              <a:t>with supported from the</a:t>
            </a:r>
            <a:endParaRPr sz="2200"/>
          </a:p>
          <a:p>
            <a:pPr indent="0" lvl="0" marL="0" rtl="0" algn="ctr">
              <a:lnSpc>
                <a:spcPct val="100000"/>
              </a:lnSpc>
              <a:spcBef>
                <a:spcPts val="0"/>
              </a:spcBef>
              <a:spcAft>
                <a:spcPts val="0"/>
              </a:spcAft>
              <a:buClr>
                <a:schemeClr val="dk1"/>
              </a:buClr>
              <a:buSzPts val="2400"/>
              <a:buNone/>
            </a:pPr>
            <a:r>
              <a:rPr lang="en-US" sz="2200"/>
              <a:t>USDA AMS-ACER </a:t>
            </a:r>
            <a:endParaRPr sz="2200"/>
          </a:p>
          <a:p>
            <a:pPr indent="0" lvl="0" marL="0" rtl="0" algn="ctr">
              <a:lnSpc>
                <a:spcPct val="100000"/>
              </a:lnSpc>
              <a:spcBef>
                <a:spcPts val="0"/>
              </a:spcBef>
              <a:spcAft>
                <a:spcPts val="0"/>
              </a:spcAft>
              <a:buClr>
                <a:schemeClr val="dk1"/>
              </a:buClr>
              <a:buSzPts val="2400"/>
              <a:buFont typeface="Arial"/>
              <a:buNone/>
            </a:pPr>
            <a:r>
              <a:rPr lang="en-US" sz="2200"/>
              <a:t>Access Grant Program</a:t>
            </a:r>
            <a:endParaRPr sz="2200"/>
          </a:p>
        </p:txBody>
      </p:sp>
      <p:pic>
        <p:nvPicPr>
          <p:cNvPr id="91" name="Google Shape;91;p1"/>
          <p:cNvPicPr preferRelativeResize="0"/>
          <p:nvPr/>
        </p:nvPicPr>
        <p:blipFill>
          <a:blip r:embed="rId3">
            <a:alphaModFix/>
          </a:blip>
          <a:stretch>
            <a:fillRect/>
          </a:stretch>
        </p:blipFill>
        <p:spPr>
          <a:xfrm>
            <a:off x="304825" y="3484463"/>
            <a:ext cx="3032162" cy="2838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bae714ee72_0_24"/>
          <p:cNvSpPr txBox="1"/>
          <p:nvPr>
            <p:ph type="title"/>
          </p:nvPr>
        </p:nvSpPr>
        <p:spPr>
          <a:xfrm>
            <a:off x="453650" y="2718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Property Tax</a:t>
            </a:r>
            <a:endParaRPr/>
          </a:p>
        </p:txBody>
      </p:sp>
      <p:sp>
        <p:nvSpPr>
          <p:cNvPr id="186" name="Google Shape;186;g2bae714ee72_0_24"/>
          <p:cNvSpPr txBox="1"/>
          <p:nvPr>
            <p:ph idx="1" type="body"/>
          </p:nvPr>
        </p:nvSpPr>
        <p:spPr>
          <a:xfrm>
            <a:off x="560450" y="1441075"/>
            <a:ext cx="8638500" cy="5026500"/>
          </a:xfrm>
          <a:prstGeom prst="rect">
            <a:avLst/>
          </a:prstGeom>
        </p:spPr>
        <p:txBody>
          <a:bodyPr anchorCtr="0" anchor="t" bIns="45700" lIns="91425" spcFirstLastPara="1" rIns="91425" wrap="square" tIns="45700">
            <a:normAutofit lnSpcReduction="10000"/>
          </a:bodyPr>
          <a:lstStyle/>
          <a:p>
            <a:pPr indent="-342900" lvl="0" marL="457200" rtl="0" algn="l">
              <a:spcBef>
                <a:spcPts val="1000"/>
              </a:spcBef>
              <a:spcAft>
                <a:spcPts val="0"/>
              </a:spcAft>
              <a:buSzPts val="1800"/>
              <a:buChar char="•"/>
            </a:pPr>
            <a:r>
              <a:rPr lang="en-US"/>
              <a:t>Local tax based on classification/use and value </a:t>
            </a:r>
            <a:endParaRPr/>
          </a:p>
          <a:p>
            <a:pPr indent="-342900" lvl="0" marL="457200" rtl="0" algn="l">
              <a:spcBef>
                <a:spcPts val="0"/>
              </a:spcBef>
              <a:spcAft>
                <a:spcPts val="0"/>
              </a:spcAft>
              <a:buSzPts val="1800"/>
              <a:buChar char="•"/>
            </a:pPr>
            <a:r>
              <a:rPr lang="en-US"/>
              <a:t>For agribusinesses, commercial and agricultural land/use are most common</a:t>
            </a:r>
            <a:endParaRPr/>
          </a:p>
          <a:p>
            <a:pPr indent="-342900" lvl="0" marL="457200" rtl="0" algn="l">
              <a:spcBef>
                <a:spcPts val="0"/>
              </a:spcBef>
              <a:spcAft>
                <a:spcPts val="0"/>
              </a:spcAft>
              <a:buSzPts val="1800"/>
              <a:buChar char="•"/>
            </a:pPr>
            <a:r>
              <a:rPr lang="en-US"/>
              <a:t>West Virginia and Virginia have programs that assess based on agricultural use and productivity (i.e., WV-Farmland Valuation; VA-Land Use Value Assessment)</a:t>
            </a:r>
            <a:endParaRPr/>
          </a:p>
          <a:p>
            <a:pPr indent="0" lvl="0" marL="0" rtl="0" algn="l">
              <a:spcBef>
                <a:spcPts val="1000"/>
              </a:spcBef>
              <a:spcAft>
                <a:spcPts val="0"/>
              </a:spcAft>
              <a:buNone/>
            </a:pPr>
            <a:r>
              <a:t/>
            </a:r>
            <a:endParaRPr sz="1200"/>
          </a:p>
          <a:p>
            <a:pPr indent="0" lvl="0" marL="0" rtl="0" algn="l">
              <a:spcBef>
                <a:spcPts val="1000"/>
              </a:spcBef>
              <a:spcAft>
                <a:spcPts val="0"/>
              </a:spcAft>
              <a:buNone/>
            </a:pPr>
            <a:r>
              <a:rPr lang="en-US"/>
              <a:t>Questions to ask:</a:t>
            </a:r>
            <a:endParaRPr/>
          </a:p>
          <a:p>
            <a:pPr indent="-342900" lvl="0" marL="457200" rtl="0" algn="l">
              <a:spcBef>
                <a:spcPts val="1000"/>
              </a:spcBef>
              <a:spcAft>
                <a:spcPts val="0"/>
              </a:spcAft>
              <a:buSzPts val="1800"/>
              <a:buChar char="•"/>
            </a:pPr>
            <a:r>
              <a:rPr lang="en-US"/>
              <a:t>How is my business titled and owned?</a:t>
            </a:r>
            <a:endParaRPr/>
          </a:p>
          <a:p>
            <a:pPr indent="-342900" lvl="0" marL="457200" rtl="0" algn="l">
              <a:spcBef>
                <a:spcPts val="0"/>
              </a:spcBef>
              <a:spcAft>
                <a:spcPts val="0"/>
              </a:spcAft>
              <a:buSzPts val="1800"/>
              <a:buChar char="•"/>
            </a:pPr>
            <a:r>
              <a:rPr lang="en-US"/>
              <a:t>Do I qualify for an agricultural land assessment/tax benefits?</a:t>
            </a:r>
            <a:endParaRPr/>
          </a:p>
          <a:p>
            <a:pPr indent="-342900" lvl="0" marL="457200" rtl="0" algn="l">
              <a:spcBef>
                <a:spcPts val="0"/>
              </a:spcBef>
              <a:spcAft>
                <a:spcPts val="0"/>
              </a:spcAft>
              <a:buSzPts val="1800"/>
              <a:buChar char="•"/>
            </a:pPr>
            <a:r>
              <a:rPr lang="en-US"/>
              <a:t>What are local requirements and filing deadlines?</a:t>
            </a:r>
            <a:endParaRPr/>
          </a:p>
        </p:txBody>
      </p:sp>
      <p:pic>
        <p:nvPicPr>
          <p:cNvPr id="187" name="Google Shape;187;g2bae714ee72_0_24"/>
          <p:cNvPicPr preferRelativeResize="0"/>
          <p:nvPr/>
        </p:nvPicPr>
        <p:blipFill>
          <a:blip r:embed="rId3">
            <a:alphaModFix/>
          </a:blip>
          <a:stretch>
            <a:fillRect/>
          </a:stretch>
        </p:blipFill>
        <p:spPr>
          <a:xfrm>
            <a:off x="8455975" y="186325"/>
            <a:ext cx="3436924" cy="2321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bae714ee72_0_30"/>
          <p:cNvSpPr txBox="1"/>
          <p:nvPr>
            <p:ph type="title"/>
          </p:nvPr>
        </p:nvSpPr>
        <p:spPr>
          <a:xfrm>
            <a:off x="838200" y="11535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Payroll Taxes</a:t>
            </a:r>
            <a:endParaRPr/>
          </a:p>
        </p:txBody>
      </p:sp>
      <p:sp>
        <p:nvSpPr>
          <p:cNvPr id="194" name="Google Shape;194;g2bae714ee72_0_30"/>
          <p:cNvSpPr txBox="1"/>
          <p:nvPr>
            <p:ph idx="1" type="body"/>
          </p:nvPr>
        </p:nvSpPr>
        <p:spPr>
          <a:xfrm>
            <a:off x="326725" y="1441050"/>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Specific rules related to agriculture employees</a:t>
            </a:r>
            <a:endParaRPr/>
          </a:p>
          <a:p>
            <a:pPr indent="-342900" lvl="0" marL="457200" rtl="0" algn="l">
              <a:spcBef>
                <a:spcPts val="0"/>
              </a:spcBef>
              <a:spcAft>
                <a:spcPts val="0"/>
              </a:spcAft>
              <a:buSzPts val="1800"/>
              <a:buChar char="●"/>
            </a:pPr>
            <a:r>
              <a:rPr lang="en-US"/>
              <a:t>Refer to your </a:t>
            </a:r>
            <a:r>
              <a:rPr lang="en-US"/>
              <a:t>team</a:t>
            </a:r>
            <a:r>
              <a:rPr lang="en-US"/>
              <a:t> (attorney and accountant)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Questions for your team:</a:t>
            </a:r>
            <a:endParaRPr/>
          </a:p>
          <a:p>
            <a:pPr indent="-342900" lvl="0" marL="457200" rtl="0" algn="l">
              <a:spcBef>
                <a:spcPts val="1000"/>
              </a:spcBef>
              <a:spcAft>
                <a:spcPts val="0"/>
              </a:spcAft>
              <a:buSzPts val="1800"/>
              <a:buChar char="●"/>
            </a:pPr>
            <a:r>
              <a:rPr lang="en-US"/>
              <a:t>Do I have employees for which i need to make payroll deductions?</a:t>
            </a:r>
            <a:endParaRPr/>
          </a:p>
          <a:p>
            <a:pPr indent="-342900" lvl="0" marL="457200" rtl="0" algn="l">
              <a:spcBef>
                <a:spcPts val="0"/>
              </a:spcBef>
              <a:spcAft>
                <a:spcPts val="0"/>
              </a:spcAft>
              <a:buSzPts val="1800"/>
              <a:buChar char="●"/>
            </a:pPr>
            <a:r>
              <a:rPr lang="en-US"/>
              <a:t>Do I have employees on H1 visas?</a:t>
            </a:r>
            <a:endParaRPr/>
          </a:p>
          <a:p>
            <a:pPr indent="-342900" lvl="0" marL="457200" rtl="0" algn="l">
              <a:spcBef>
                <a:spcPts val="0"/>
              </a:spcBef>
              <a:spcAft>
                <a:spcPts val="0"/>
              </a:spcAft>
              <a:buSzPts val="1800"/>
              <a:buChar char="●"/>
            </a:pPr>
            <a:r>
              <a:rPr lang="en-US"/>
              <a:t>Am I required to file payroll taxes?</a:t>
            </a:r>
            <a:endParaRPr/>
          </a:p>
          <a:p>
            <a:pPr indent="-342900" lvl="0" marL="457200" rtl="0" algn="l">
              <a:lnSpc>
                <a:spcPct val="100000"/>
              </a:lnSpc>
              <a:spcBef>
                <a:spcPts val="0"/>
              </a:spcBef>
              <a:spcAft>
                <a:spcPts val="0"/>
              </a:spcAft>
              <a:buSzPts val="1800"/>
              <a:buChar char="●"/>
            </a:pPr>
            <a:r>
              <a:rPr lang="en-US"/>
              <a:t>Who will prepare and mail my yearly Form W2 for employees?</a:t>
            </a:r>
            <a:endParaRPr/>
          </a:p>
        </p:txBody>
      </p:sp>
      <p:pic>
        <p:nvPicPr>
          <p:cNvPr id="195" name="Google Shape;195;g2bae714ee72_0_30"/>
          <p:cNvPicPr preferRelativeResize="0"/>
          <p:nvPr/>
        </p:nvPicPr>
        <p:blipFill>
          <a:blip r:embed="rId3">
            <a:alphaModFix/>
          </a:blip>
          <a:stretch>
            <a:fillRect/>
          </a:stretch>
        </p:blipFill>
        <p:spPr>
          <a:xfrm>
            <a:off x="7628350" y="115350"/>
            <a:ext cx="4360950" cy="294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bae714ee72_0_4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Franchise/Annual Report Filing and Fees</a:t>
            </a:r>
            <a:endParaRPr/>
          </a:p>
        </p:txBody>
      </p:sp>
      <p:sp>
        <p:nvSpPr>
          <p:cNvPr id="202" name="Google Shape;202;g2bae714ee72_0_42"/>
          <p:cNvSpPr txBox="1"/>
          <p:nvPr>
            <p:ph idx="1" type="body"/>
          </p:nvPr>
        </p:nvSpPr>
        <p:spPr>
          <a:xfrm>
            <a:off x="838200" y="1825625"/>
            <a:ext cx="57699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Yearly business tax </a:t>
            </a:r>
            <a:r>
              <a:rPr lang="en-US"/>
              <a:t>payable</a:t>
            </a:r>
            <a:r>
              <a:rPr lang="en-US"/>
              <a:t> to Secretary of State (WV) or State Corporation Commission (VA)</a:t>
            </a:r>
            <a:endParaRPr/>
          </a:p>
          <a:p>
            <a:pPr indent="-342900" lvl="0" marL="457200" rtl="0" algn="l">
              <a:spcBef>
                <a:spcPts val="0"/>
              </a:spcBef>
              <a:spcAft>
                <a:spcPts val="0"/>
              </a:spcAft>
              <a:buSzPts val="1800"/>
              <a:buChar char="•"/>
            </a:pPr>
            <a:r>
              <a:rPr lang="en-US"/>
              <a:t>May be based on income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Questions to ask</a:t>
            </a:r>
            <a:r>
              <a:rPr lang="en-US"/>
              <a:t>:</a:t>
            </a:r>
            <a:endParaRPr/>
          </a:p>
          <a:p>
            <a:pPr indent="-342900" lvl="0" marL="457200" rtl="0" algn="l">
              <a:spcBef>
                <a:spcPts val="1000"/>
              </a:spcBef>
              <a:spcAft>
                <a:spcPts val="0"/>
              </a:spcAft>
              <a:buSzPts val="1800"/>
              <a:buChar char="•"/>
            </a:pPr>
            <a:r>
              <a:rPr lang="en-US"/>
              <a:t>Where to go for answers to tax related questions?</a:t>
            </a:r>
            <a:endParaRPr/>
          </a:p>
          <a:p>
            <a:pPr indent="-342900" lvl="0" marL="457200" rtl="0" algn="l">
              <a:spcBef>
                <a:spcPts val="0"/>
              </a:spcBef>
              <a:spcAft>
                <a:spcPts val="0"/>
              </a:spcAft>
              <a:buSzPts val="1800"/>
              <a:buChar char="•"/>
            </a:pPr>
            <a:r>
              <a:rPr lang="en-US"/>
              <a:t>Can a business self-file?</a:t>
            </a:r>
            <a:endParaRPr/>
          </a:p>
          <a:p>
            <a:pPr indent="-342900" lvl="0" marL="457200" rtl="0" algn="l">
              <a:spcBef>
                <a:spcPts val="0"/>
              </a:spcBef>
              <a:spcAft>
                <a:spcPts val="0"/>
              </a:spcAft>
              <a:buSzPts val="1800"/>
              <a:buChar char="•"/>
            </a:pPr>
            <a:r>
              <a:rPr lang="en-US"/>
              <a:t>What are the filing deadlines?</a:t>
            </a:r>
            <a:endParaRPr/>
          </a:p>
        </p:txBody>
      </p:sp>
      <p:pic>
        <p:nvPicPr>
          <p:cNvPr id="203" name="Google Shape;203;g2bae714ee72_0_42"/>
          <p:cNvPicPr preferRelativeResize="0"/>
          <p:nvPr/>
        </p:nvPicPr>
        <p:blipFill>
          <a:blip r:embed="rId3">
            <a:alphaModFix/>
          </a:blip>
          <a:stretch>
            <a:fillRect/>
          </a:stretch>
        </p:blipFill>
        <p:spPr>
          <a:xfrm>
            <a:off x="6918126" y="1825627"/>
            <a:ext cx="4839825" cy="36137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bae714ee72_0_54"/>
          <p:cNvSpPr txBox="1"/>
          <p:nvPr>
            <p:ph type="title"/>
          </p:nvPr>
        </p:nvSpPr>
        <p:spPr>
          <a:xfrm>
            <a:off x="923675" y="7620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Tariffs and Export Taxes</a:t>
            </a:r>
            <a:endParaRPr b="1"/>
          </a:p>
        </p:txBody>
      </p:sp>
      <p:sp>
        <p:nvSpPr>
          <p:cNvPr id="210" name="Google Shape;210;g2bae714ee72_0_54"/>
          <p:cNvSpPr txBox="1"/>
          <p:nvPr>
            <p:ph idx="1" type="body"/>
          </p:nvPr>
        </p:nvSpPr>
        <p:spPr>
          <a:xfrm>
            <a:off x="838200" y="2087775"/>
            <a:ext cx="10898400" cy="5148900"/>
          </a:xfrm>
          <a:prstGeom prst="rect">
            <a:avLst/>
          </a:prstGeom>
        </p:spPr>
        <p:txBody>
          <a:bodyPr anchorCtr="0" anchor="t" bIns="45700" lIns="91425" spcFirstLastPara="1" rIns="91425" wrap="square" tIns="45700">
            <a:normAutofit/>
          </a:bodyPr>
          <a:lstStyle/>
          <a:p>
            <a:pPr indent="-457200" lvl="0" marL="457200" rtl="0" algn="l">
              <a:spcBef>
                <a:spcPts val="1000"/>
              </a:spcBef>
              <a:spcAft>
                <a:spcPts val="0"/>
              </a:spcAft>
              <a:buSzPts val="3600"/>
              <a:buChar char="•"/>
            </a:pPr>
            <a:r>
              <a:rPr b="1" i="1" lang="en-US" sz="3600"/>
              <a:t>Fees on products or ingredients that are sourced overseas, OR your product when it is exported.</a:t>
            </a:r>
            <a:endParaRPr b="1" i="1" sz="3600"/>
          </a:p>
          <a:p>
            <a:pPr indent="0" lvl="0" marL="0" rtl="0" algn="l">
              <a:spcBef>
                <a:spcPts val="1000"/>
              </a:spcBef>
              <a:spcAft>
                <a:spcPts val="0"/>
              </a:spcAft>
              <a:buNone/>
            </a:pPr>
            <a:r>
              <a:t/>
            </a:r>
            <a:endParaRPr/>
          </a:p>
          <a:p>
            <a:pPr indent="0" lvl="0" marL="0" rtl="0" algn="l">
              <a:spcBef>
                <a:spcPts val="1000"/>
              </a:spcBef>
              <a:spcAft>
                <a:spcPts val="0"/>
              </a:spcAft>
              <a:buNone/>
            </a:pPr>
            <a:r>
              <a:rPr lang="en-US"/>
              <a:t>Possible questions for your team:</a:t>
            </a:r>
            <a:endParaRPr/>
          </a:p>
          <a:p>
            <a:pPr indent="-342900" lvl="0" marL="457200" rtl="0" algn="l">
              <a:spcBef>
                <a:spcPts val="1000"/>
              </a:spcBef>
              <a:spcAft>
                <a:spcPts val="0"/>
              </a:spcAft>
              <a:buSzPts val="1800"/>
              <a:buChar char="•"/>
            </a:pPr>
            <a:r>
              <a:rPr lang="en-US"/>
              <a:t>Do you sell your products to exporters?</a:t>
            </a:r>
            <a:endParaRPr/>
          </a:p>
          <a:p>
            <a:pPr indent="-342900" lvl="0" marL="457200" rtl="0" algn="l">
              <a:spcBef>
                <a:spcPts val="0"/>
              </a:spcBef>
              <a:spcAft>
                <a:spcPts val="0"/>
              </a:spcAft>
              <a:buSzPts val="1800"/>
              <a:buChar char="•"/>
            </a:pPr>
            <a:r>
              <a:rPr lang="en-US"/>
              <a:t>Was your imported evaporator taxable? (i.e.: from Cana</a:t>
            </a:r>
            <a:r>
              <a:rPr lang="en-US"/>
              <a:t>da)</a:t>
            </a:r>
            <a:endParaRPr/>
          </a:p>
          <a:p>
            <a:pPr indent="-342900" lvl="0" marL="457200" rtl="0" algn="l">
              <a:spcBef>
                <a:spcPts val="0"/>
              </a:spcBef>
              <a:spcAft>
                <a:spcPts val="0"/>
              </a:spcAft>
              <a:buSzPts val="1800"/>
              <a:buChar char="•"/>
            </a:pPr>
            <a:r>
              <a:rPr lang="en-US"/>
              <a:t>Who will you go to on your team for advice?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76b4ea1811_1_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Tax Exemptions and Credits</a:t>
            </a:r>
            <a:endParaRPr/>
          </a:p>
        </p:txBody>
      </p:sp>
      <p:pic>
        <p:nvPicPr>
          <p:cNvPr id="217" name="Google Shape;217;g276b4ea1811_1_5"/>
          <p:cNvPicPr preferRelativeResize="0"/>
          <p:nvPr/>
        </p:nvPicPr>
        <p:blipFill>
          <a:blip r:embed="rId3">
            <a:alphaModFix/>
          </a:blip>
          <a:stretch>
            <a:fillRect/>
          </a:stretch>
        </p:blipFill>
        <p:spPr>
          <a:xfrm>
            <a:off x="6497675" y="1907325"/>
            <a:ext cx="5319326" cy="3592326"/>
          </a:xfrm>
          <a:prstGeom prst="rect">
            <a:avLst/>
          </a:prstGeom>
          <a:noFill/>
          <a:ln>
            <a:noFill/>
          </a:ln>
        </p:spPr>
      </p:pic>
      <p:pic>
        <p:nvPicPr>
          <p:cNvPr id="218" name="Google Shape;218;g276b4ea1811_1_5"/>
          <p:cNvPicPr preferRelativeResize="0"/>
          <p:nvPr/>
        </p:nvPicPr>
        <p:blipFill>
          <a:blip r:embed="rId4">
            <a:alphaModFix/>
          </a:blip>
          <a:stretch>
            <a:fillRect/>
          </a:stretch>
        </p:blipFill>
        <p:spPr>
          <a:xfrm>
            <a:off x="283025" y="1907325"/>
            <a:ext cx="5430548" cy="36645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bae714ee72_0_73"/>
          <p:cNvSpPr txBox="1"/>
          <p:nvPr>
            <p:ph type="title"/>
          </p:nvPr>
        </p:nvSpPr>
        <p:spPr>
          <a:xfrm>
            <a:off x="838200" y="17285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200"/>
              <a:t>TAX EXEMPTION</a:t>
            </a:r>
            <a:endParaRPr sz="4200"/>
          </a:p>
        </p:txBody>
      </p:sp>
      <p:sp>
        <p:nvSpPr>
          <p:cNvPr id="225" name="Google Shape;225;g2bae714ee72_0_73"/>
          <p:cNvSpPr txBox="1"/>
          <p:nvPr>
            <p:ph idx="1" type="body"/>
          </p:nvPr>
        </p:nvSpPr>
        <p:spPr>
          <a:xfrm>
            <a:off x="838200" y="1253400"/>
            <a:ext cx="10515600" cy="5299500"/>
          </a:xfrm>
          <a:prstGeom prst="rect">
            <a:avLst/>
          </a:prstGeom>
        </p:spPr>
        <p:txBody>
          <a:bodyPr anchorCtr="0" anchor="t" bIns="45700" lIns="91425" spcFirstLastPara="1" rIns="91425" wrap="square" tIns="45700">
            <a:normAutofit/>
          </a:bodyPr>
          <a:lstStyle/>
          <a:p>
            <a:pPr indent="-427355" lvl="0" marL="457200" rtl="0" algn="l">
              <a:lnSpc>
                <a:spcPct val="70000"/>
              </a:lnSpc>
              <a:spcBef>
                <a:spcPts val="1000"/>
              </a:spcBef>
              <a:spcAft>
                <a:spcPts val="0"/>
              </a:spcAft>
              <a:buSzPts val="3130"/>
              <a:buChar char="•"/>
            </a:pPr>
            <a:r>
              <a:rPr lang="en-US" sz="3130"/>
              <a:t>Excludes sales tax based on type of business and nature/use of expense; done at the sale location</a:t>
            </a:r>
            <a:endParaRPr sz="3130"/>
          </a:p>
          <a:p>
            <a:pPr indent="-427355" lvl="0" marL="457200" rtl="0" algn="l">
              <a:lnSpc>
                <a:spcPct val="70000"/>
              </a:lnSpc>
              <a:spcBef>
                <a:spcPts val="0"/>
              </a:spcBef>
              <a:spcAft>
                <a:spcPts val="0"/>
              </a:spcAft>
              <a:buSzPts val="3130"/>
              <a:buChar char="•"/>
            </a:pPr>
            <a:r>
              <a:rPr lang="en-US" sz="3130"/>
              <a:t>May require a number/form on file</a:t>
            </a:r>
            <a:endParaRPr sz="3130"/>
          </a:p>
          <a:p>
            <a:pPr indent="0" lvl="0" marL="0" rtl="0" algn="l">
              <a:lnSpc>
                <a:spcPct val="70000"/>
              </a:lnSpc>
              <a:spcBef>
                <a:spcPts val="1000"/>
              </a:spcBef>
              <a:spcAft>
                <a:spcPts val="0"/>
              </a:spcAft>
              <a:buSzPts val="1018"/>
              <a:buNone/>
            </a:pPr>
            <a:r>
              <a:t/>
            </a:r>
            <a:endParaRPr sz="2390"/>
          </a:p>
          <a:p>
            <a:pPr indent="0" lvl="0" marL="0" rtl="0" algn="l">
              <a:lnSpc>
                <a:spcPct val="70000"/>
              </a:lnSpc>
              <a:spcBef>
                <a:spcPts val="1000"/>
              </a:spcBef>
              <a:spcAft>
                <a:spcPts val="0"/>
              </a:spcAft>
              <a:buSzPts val="1018"/>
              <a:buNone/>
            </a:pPr>
            <a:r>
              <a:t/>
            </a:r>
            <a:endParaRPr sz="2390"/>
          </a:p>
          <a:p>
            <a:pPr indent="-427355" lvl="0" marL="457200" rtl="0" algn="l">
              <a:lnSpc>
                <a:spcPct val="70000"/>
              </a:lnSpc>
              <a:spcBef>
                <a:spcPts val="1000"/>
              </a:spcBef>
              <a:spcAft>
                <a:spcPts val="0"/>
              </a:spcAft>
              <a:buSzPts val="3130"/>
              <a:buChar char="•"/>
            </a:pPr>
            <a:r>
              <a:rPr lang="en-US" sz="3130"/>
              <a:t>Reduces amount of tax owed based on investment, best practices, etc.</a:t>
            </a:r>
            <a:endParaRPr sz="3130"/>
          </a:p>
          <a:p>
            <a:pPr indent="-427355" lvl="0" marL="457200" rtl="0" algn="l">
              <a:lnSpc>
                <a:spcPct val="70000"/>
              </a:lnSpc>
              <a:spcBef>
                <a:spcPts val="0"/>
              </a:spcBef>
              <a:spcAft>
                <a:spcPts val="0"/>
              </a:spcAft>
              <a:buSzPts val="3130"/>
              <a:buChar char="•"/>
            </a:pPr>
            <a:r>
              <a:rPr lang="en-US" sz="3130"/>
              <a:t>Usually taken on IRS Schedule F form specific to agriculture and farm operations</a:t>
            </a:r>
            <a:endParaRPr sz="3130"/>
          </a:p>
          <a:p>
            <a:pPr indent="0" lvl="0" marL="0" rtl="0" algn="ctr">
              <a:lnSpc>
                <a:spcPct val="70000"/>
              </a:lnSpc>
              <a:spcBef>
                <a:spcPts val="1000"/>
              </a:spcBef>
              <a:spcAft>
                <a:spcPts val="0"/>
              </a:spcAft>
              <a:buSzPts val="1018"/>
              <a:buNone/>
            </a:pPr>
            <a:r>
              <a:t/>
            </a:r>
            <a:endParaRPr sz="771"/>
          </a:p>
          <a:p>
            <a:pPr indent="0" lvl="0" marL="0" rtl="0" algn="ctr">
              <a:lnSpc>
                <a:spcPct val="70000"/>
              </a:lnSpc>
              <a:spcBef>
                <a:spcPts val="1000"/>
              </a:spcBef>
              <a:spcAft>
                <a:spcPts val="0"/>
              </a:spcAft>
              <a:buSzPts val="1018"/>
              <a:buNone/>
            </a:pPr>
            <a:r>
              <a:rPr lang="en-US" sz="5211"/>
              <a:t>Get advice and learn about regulations from your advising team</a:t>
            </a:r>
            <a:endParaRPr sz="5211"/>
          </a:p>
        </p:txBody>
      </p:sp>
      <p:sp>
        <p:nvSpPr>
          <p:cNvPr id="226" name="Google Shape;226;g2bae714ee72_0_73"/>
          <p:cNvSpPr txBox="1"/>
          <p:nvPr/>
        </p:nvSpPr>
        <p:spPr>
          <a:xfrm>
            <a:off x="838200" y="2540575"/>
            <a:ext cx="4809600" cy="766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200">
                <a:solidFill>
                  <a:schemeClr val="dk1"/>
                </a:solidFill>
                <a:latin typeface="Calibri"/>
                <a:ea typeface="Calibri"/>
                <a:cs typeface="Calibri"/>
                <a:sym typeface="Calibri"/>
              </a:rPr>
              <a:t>TAX CREDIT</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16"/>
          <p:cNvSpPr txBox="1"/>
          <p:nvPr>
            <p:ph type="title"/>
          </p:nvPr>
        </p:nvSpPr>
        <p:spPr>
          <a:xfrm>
            <a:off x="838200" y="585222"/>
            <a:ext cx="10515600" cy="891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sz="4500"/>
              <a:t>Other sources of assistance</a:t>
            </a:r>
            <a:r>
              <a:rPr lang="en-US" sz="4500">
                <a:solidFill>
                  <a:schemeClr val="lt1"/>
                </a:solidFill>
              </a:rPr>
              <a:t> </a:t>
            </a:r>
            <a:endParaRPr sz="4500"/>
          </a:p>
        </p:txBody>
      </p:sp>
      <p:sp>
        <p:nvSpPr>
          <p:cNvPr id="234" name="Google Shape;234;p16"/>
          <p:cNvSpPr txBox="1"/>
          <p:nvPr/>
        </p:nvSpPr>
        <p:spPr>
          <a:xfrm>
            <a:off x="479550" y="1820425"/>
            <a:ext cx="10515600" cy="4255200"/>
          </a:xfrm>
          <a:prstGeom prst="rect">
            <a:avLst/>
          </a:prstGeom>
          <a:solidFill>
            <a:schemeClr val="lt1"/>
          </a:solidFill>
          <a:ln>
            <a:noFill/>
          </a:ln>
        </p:spPr>
        <p:txBody>
          <a:bodyPr anchorCtr="0" anchor="t" bIns="45700" lIns="91425" spcFirstLastPara="1" rIns="91425" wrap="square" tIns="45700">
            <a:spAutoFit/>
          </a:bodyPr>
          <a:lstStyle/>
          <a:p>
            <a:pPr indent="-412750" lvl="0" marL="457200" marR="0" rtl="0" algn="l">
              <a:lnSpc>
                <a:spcPct val="115000"/>
              </a:lnSpc>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U</a:t>
            </a:r>
            <a:r>
              <a:rPr b="0" i="0" lang="en-US" sz="2900" u="none" cap="none" strike="noStrike">
                <a:solidFill>
                  <a:schemeClr val="dk1"/>
                </a:solidFill>
                <a:highlight>
                  <a:schemeClr val="lt1"/>
                </a:highlight>
                <a:latin typeface="Calibri"/>
                <a:ea typeface="Calibri"/>
                <a:cs typeface="Calibri"/>
                <a:sym typeface="Calibri"/>
              </a:rPr>
              <a:t>se the Resource/Contact List handout</a:t>
            </a:r>
            <a:r>
              <a:rPr lang="en-US" sz="2900">
                <a:solidFill>
                  <a:schemeClr val="dk1"/>
                </a:solidFill>
                <a:highlight>
                  <a:schemeClr val="lt1"/>
                </a:highlight>
                <a:latin typeface="Calibri"/>
                <a:ea typeface="Calibri"/>
                <a:cs typeface="Calibri"/>
                <a:sym typeface="Calibri"/>
              </a:rPr>
              <a:t> </a:t>
            </a:r>
            <a:r>
              <a:rPr b="0" i="0" lang="en-US" sz="2900" u="none" cap="none" strike="noStrike">
                <a:solidFill>
                  <a:schemeClr val="dk1"/>
                </a:solidFill>
                <a:highlight>
                  <a:schemeClr val="lt1"/>
                </a:highlight>
                <a:latin typeface="Calibri"/>
                <a:ea typeface="Calibri"/>
                <a:cs typeface="Calibri"/>
                <a:sym typeface="Calibri"/>
              </a:rPr>
              <a:t>to locate</a:t>
            </a:r>
            <a:r>
              <a:rPr lang="en-US" sz="2900">
                <a:solidFill>
                  <a:schemeClr val="dk1"/>
                </a:solidFill>
                <a:highlight>
                  <a:schemeClr val="lt1"/>
                </a:highlight>
                <a:latin typeface="Calibri"/>
                <a:ea typeface="Calibri"/>
                <a:cs typeface="Calibri"/>
                <a:sym typeface="Calibri"/>
              </a:rPr>
              <a:t> </a:t>
            </a:r>
            <a:r>
              <a:rPr b="0" i="0" lang="en-US" sz="2900" u="none" cap="none" strike="noStrike">
                <a:solidFill>
                  <a:schemeClr val="dk1"/>
                </a:solidFill>
                <a:highlight>
                  <a:schemeClr val="lt1"/>
                </a:highlight>
                <a:latin typeface="Calibri"/>
                <a:ea typeface="Calibri"/>
                <a:cs typeface="Calibri"/>
                <a:sym typeface="Calibri"/>
              </a:rPr>
              <a:t>sources</a:t>
            </a:r>
            <a:endParaRPr b="0" i="0" sz="1600" u="none" cap="none" strike="noStrike">
              <a:solidFill>
                <a:schemeClr val="dk1"/>
              </a:solidFill>
              <a:highlight>
                <a:schemeClr val="lt1"/>
              </a:highlight>
              <a:latin typeface="Arial"/>
              <a:ea typeface="Arial"/>
              <a:cs typeface="Arial"/>
              <a:sym typeface="Arial"/>
            </a:endParaRPr>
          </a:p>
          <a:p>
            <a:pPr indent="-412750" lvl="0" marL="457200" marR="0" rtl="0" algn="l">
              <a:lnSpc>
                <a:spcPct val="115000"/>
              </a:lnSpc>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Check your l</a:t>
            </a:r>
            <a:r>
              <a:rPr b="0" i="0" lang="en-US" sz="2900" u="none" cap="none" strike="noStrike">
                <a:solidFill>
                  <a:schemeClr val="dk1"/>
                </a:solidFill>
                <a:highlight>
                  <a:schemeClr val="lt1"/>
                </a:highlight>
                <a:latin typeface="Calibri"/>
                <a:ea typeface="Calibri"/>
                <a:cs typeface="Calibri"/>
                <a:sym typeface="Calibri"/>
              </a:rPr>
              <a:t>ocal chamber of commerce for resources/assistance</a:t>
            </a:r>
            <a:endParaRPr sz="2900">
              <a:solidFill>
                <a:schemeClr val="dk1"/>
              </a:solidFill>
              <a:highlight>
                <a:schemeClr val="lt1"/>
              </a:highlight>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E</a:t>
            </a:r>
            <a:r>
              <a:rPr b="0" i="0" lang="en-US" sz="2900" u="none" cap="none" strike="noStrike">
                <a:solidFill>
                  <a:schemeClr val="dk1"/>
                </a:solidFill>
                <a:highlight>
                  <a:schemeClr val="lt1"/>
                </a:highlight>
                <a:latin typeface="Calibri"/>
                <a:ea typeface="Calibri"/>
                <a:cs typeface="Calibri"/>
                <a:sym typeface="Calibri"/>
              </a:rPr>
              <a:t>conomic development agencies often</a:t>
            </a:r>
            <a:r>
              <a:rPr lang="en-US" sz="2900">
                <a:solidFill>
                  <a:schemeClr val="dk1"/>
                </a:solidFill>
                <a:highlight>
                  <a:schemeClr val="lt1"/>
                </a:highlight>
                <a:latin typeface="Calibri"/>
                <a:ea typeface="Calibri"/>
                <a:cs typeface="Calibri"/>
                <a:sym typeface="Calibri"/>
              </a:rPr>
              <a:t> offer assistance</a:t>
            </a:r>
            <a:endParaRPr sz="2900">
              <a:solidFill>
                <a:schemeClr val="dk1"/>
              </a:solidFill>
              <a:highlight>
                <a:schemeClr val="lt1"/>
              </a:highlight>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Cooperative Extension specialists at V</a:t>
            </a:r>
            <a:r>
              <a:rPr b="0" i="0" lang="en-US" sz="2900" u="none" cap="none" strike="noStrike">
                <a:solidFill>
                  <a:schemeClr val="dk1"/>
                </a:solidFill>
                <a:highlight>
                  <a:schemeClr val="lt1"/>
                </a:highlight>
                <a:latin typeface="Calibri"/>
                <a:ea typeface="Calibri"/>
                <a:cs typeface="Calibri"/>
                <a:sym typeface="Calibri"/>
              </a:rPr>
              <a:t>irginia Tech</a:t>
            </a:r>
            <a:r>
              <a:rPr lang="en-US" sz="2900">
                <a:solidFill>
                  <a:schemeClr val="dk1"/>
                </a:solidFill>
                <a:highlight>
                  <a:schemeClr val="lt1"/>
                </a:highlight>
                <a:latin typeface="Calibri"/>
                <a:ea typeface="Calibri"/>
                <a:cs typeface="Calibri"/>
                <a:sym typeface="Calibri"/>
              </a:rPr>
              <a:t>/</a:t>
            </a:r>
            <a:r>
              <a:rPr b="0" i="0" lang="en-US" sz="2900" u="none" cap="none" strike="noStrike">
                <a:solidFill>
                  <a:schemeClr val="dk1"/>
                </a:solidFill>
                <a:highlight>
                  <a:schemeClr val="lt1"/>
                </a:highlight>
                <a:latin typeface="Calibri"/>
                <a:ea typeface="Calibri"/>
                <a:cs typeface="Calibri"/>
                <a:sym typeface="Calibri"/>
              </a:rPr>
              <a:t>West </a:t>
            </a:r>
            <a:r>
              <a:rPr lang="en-US" sz="2900">
                <a:solidFill>
                  <a:schemeClr val="dk1"/>
                </a:solidFill>
                <a:highlight>
                  <a:schemeClr val="lt1"/>
                </a:highlight>
                <a:latin typeface="Calibri"/>
                <a:ea typeface="Calibri"/>
                <a:cs typeface="Calibri"/>
                <a:sym typeface="Calibri"/>
              </a:rPr>
              <a:t>Virginia</a:t>
            </a:r>
            <a:r>
              <a:rPr b="0" i="0" lang="en-US" sz="2900" u="none" cap="none" strike="noStrike">
                <a:solidFill>
                  <a:schemeClr val="dk1"/>
                </a:solidFill>
                <a:highlight>
                  <a:schemeClr val="lt1"/>
                </a:highlight>
                <a:latin typeface="Calibri"/>
                <a:ea typeface="Calibri"/>
                <a:cs typeface="Calibri"/>
                <a:sym typeface="Calibri"/>
              </a:rPr>
              <a:t> University are al</a:t>
            </a:r>
            <a:r>
              <a:rPr lang="en-US" sz="2900">
                <a:solidFill>
                  <a:schemeClr val="dk1"/>
                </a:solidFill>
                <a:highlight>
                  <a:schemeClr val="lt1"/>
                </a:highlight>
                <a:latin typeface="Calibri"/>
                <a:ea typeface="Calibri"/>
                <a:cs typeface="Calibri"/>
                <a:sym typeface="Calibri"/>
              </a:rPr>
              <a:t>so</a:t>
            </a:r>
            <a:r>
              <a:rPr b="0" i="0" lang="en-US" sz="2900" u="none" cap="none" strike="noStrike">
                <a:solidFill>
                  <a:schemeClr val="dk1"/>
                </a:solidFill>
                <a:highlight>
                  <a:schemeClr val="lt1"/>
                </a:highlight>
                <a:latin typeface="Calibri"/>
                <a:ea typeface="Calibri"/>
                <a:cs typeface="Calibri"/>
                <a:sym typeface="Calibri"/>
              </a:rPr>
              <a:t> available to assist you</a:t>
            </a:r>
            <a:endParaRPr b="0" i="0" sz="2900" u="none" cap="none" strike="noStrike">
              <a:solidFill>
                <a:schemeClr val="dk1"/>
              </a:solidFill>
              <a:highlight>
                <a:schemeClr val="lt1"/>
              </a:highlight>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highlight>
                  <a:schemeClr val="lt1"/>
                </a:highlight>
                <a:latin typeface="Calibri"/>
                <a:ea typeface="Calibri"/>
                <a:cs typeface="Calibri"/>
                <a:sym typeface="Calibri"/>
              </a:rPr>
              <a:t>Senior Corps of Retired Executives (SCORE) </a:t>
            </a:r>
            <a:r>
              <a:rPr lang="en-US" sz="2900">
                <a:solidFill>
                  <a:schemeClr val="dk1"/>
                </a:solidFill>
                <a:highlight>
                  <a:schemeClr val="lt1"/>
                </a:highlight>
                <a:latin typeface="Calibri"/>
                <a:ea typeface="Calibri"/>
                <a:cs typeface="Calibri"/>
                <a:sym typeface="Calibri"/>
              </a:rPr>
              <a:t>is a ready source</a:t>
            </a:r>
            <a:endParaRPr b="0" i="0" sz="2900" u="none" cap="none" strike="noStrike">
              <a:solidFill>
                <a:schemeClr val="dk1"/>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None/>
            </a:pPr>
            <a:r>
              <a:t/>
            </a:r>
            <a:endParaRPr sz="2900">
              <a:solidFill>
                <a:schemeClr val="dk1"/>
              </a:solidFill>
              <a:highlight>
                <a:schemeClr val="lt1"/>
              </a:highlight>
              <a:latin typeface="Calibri"/>
              <a:ea typeface="Calibri"/>
              <a:cs typeface="Calibri"/>
              <a:sym typeface="Calibri"/>
            </a:endParaRPr>
          </a:p>
          <a:p>
            <a:pPr indent="0" lvl="0" marL="0" marR="0" rtl="0" algn="ctr">
              <a:lnSpc>
                <a:spcPct val="115000"/>
              </a:lnSpc>
              <a:spcBef>
                <a:spcPts val="0"/>
              </a:spcBef>
              <a:spcAft>
                <a:spcPts val="0"/>
              </a:spcAft>
              <a:buNone/>
            </a:pPr>
            <a:r>
              <a:rPr lang="en-US" sz="3700">
                <a:solidFill>
                  <a:schemeClr val="dk1"/>
                </a:solidFill>
                <a:highlight>
                  <a:schemeClr val="lt1"/>
                </a:highlight>
                <a:latin typeface="Calibri"/>
                <a:ea typeface="Calibri"/>
                <a:cs typeface="Calibri"/>
                <a:sym typeface="Calibri"/>
              </a:rPr>
              <a:t>What are other information </a:t>
            </a:r>
            <a:r>
              <a:rPr lang="en-US" sz="3700">
                <a:solidFill>
                  <a:schemeClr val="dk1"/>
                </a:solidFill>
                <a:highlight>
                  <a:schemeClr val="lt1"/>
                </a:highlight>
                <a:latin typeface="Calibri"/>
                <a:ea typeface="Calibri"/>
                <a:cs typeface="Calibri"/>
                <a:sym typeface="Calibri"/>
              </a:rPr>
              <a:t>sources</a:t>
            </a:r>
            <a:r>
              <a:rPr lang="en-US" sz="3700">
                <a:solidFill>
                  <a:schemeClr val="dk1"/>
                </a:solidFill>
                <a:highlight>
                  <a:schemeClr val="lt1"/>
                </a:highlight>
                <a:latin typeface="Calibri"/>
                <a:ea typeface="Calibri"/>
                <a:cs typeface="Calibri"/>
                <a:sym typeface="Calibri"/>
              </a:rPr>
              <a:t> near you?</a:t>
            </a:r>
            <a:endParaRPr sz="37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eace97e03d_1_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sz="3000"/>
              <a:t>Where you sell may impact how you you collect and report taxes</a:t>
            </a:r>
            <a:endParaRPr sz="3000"/>
          </a:p>
          <a:p>
            <a:pPr indent="0" lvl="0" marL="0" rtl="0" algn="l">
              <a:lnSpc>
                <a:spcPct val="90000"/>
              </a:lnSpc>
              <a:spcBef>
                <a:spcPts val="0"/>
              </a:spcBef>
              <a:spcAft>
                <a:spcPts val="0"/>
              </a:spcAft>
              <a:buClr>
                <a:schemeClr val="dk1"/>
              </a:buClr>
              <a:buSzPts val="4400"/>
              <a:buFont typeface="Calibri"/>
              <a:buNone/>
            </a:pPr>
            <a:r>
              <a:t/>
            </a:r>
            <a:endParaRPr b="1" sz="2800"/>
          </a:p>
        </p:txBody>
      </p:sp>
      <p:sp>
        <p:nvSpPr>
          <p:cNvPr id="241" name="Google Shape;241;g2eace97e03d_1_0"/>
          <p:cNvSpPr txBox="1"/>
          <p:nvPr>
            <p:ph idx="1" type="body"/>
          </p:nvPr>
        </p:nvSpPr>
        <p:spPr>
          <a:xfrm>
            <a:off x="668863" y="1211138"/>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Selling direct to customer</a:t>
            </a:r>
            <a:endParaRPr/>
          </a:p>
        </p:txBody>
      </p:sp>
      <p:sp>
        <p:nvSpPr>
          <p:cNvPr id="242" name="Google Shape;242;g2eace97e03d_1_0"/>
          <p:cNvSpPr txBox="1"/>
          <p:nvPr>
            <p:ph idx="2" type="body"/>
          </p:nvPr>
        </p:nvSpPr>
        <p:spPr>
          <a:xfrm>
            <a:off x="497938" y="2184600"/>
            <a:ext cx="5157900" cy="3684600"/>
          </a:xfrm>
          <a:prstGeom prst="rect">
            <a:avLst/>
          </a:prstGeom>
          <a:noFill/>
          <a:ln>
            <a:noFill/>
          </a:ln>
        </p:spPr>
        <p:txBody>
          <a:bodyPr anchorCtr="0" anchor="t" bIns="45700" lIns="91425" spcFirstLastPara="1" rIns="91425" wrap="square" tIns="45700">
            <a:normAutofit lnSpcReduction="20000"/>
          </a:bodyPr>
          <a:lstStyle/>
          <a:p>
            <a:pPr indent="-241934" lvl="0" marL="228600" rtl="0" algn="l">
              <a:lnSpc>
                <a:spcPct val="90000"/>
              </a:lnSpc>
              <a:spcBef>
                <a:spcPts val="0"/>
              </a:spcBef>
              <a:spcAft>
                <a:spcPts val="0"/>
              </a:spcAft>
              <a:buSzPts val="2800"/>
              <a:buChar char="•"/>
            </a:pPr>
            <a:r>
              <a:rPr lang="en-US"/>
              <a:t>Intrastate commerce (in-state only)</a:t>
            </a:r>
            <a:endParaRPr/>
          </a:p>
          <a:p>
            <a:pPr indent="-241934" lvl="0" marL="228600" rtl="0" algn="l">
              <a:lnSpc>
                <a:spcPct val="90000"/>
              </a:lnSpc>
              <a:spcBef>
                <a:spcPts val="1000"/>
              </a:spcBef>
              <a:spcAft>
                <a:spcPts val="0"/>
              </a:spcAft>
              <a:buSzPts val="2800"/>
              <a:buChar char="•"/>
            </a:pPr>
            <a:r>
              <a:rPr lang="en-US"/>
              <a:t>Farm stands</a:t>
            </a:r>
            <a:endParaRPr/>
          </a:p>
          <a:p>
            <a:pPr indent="-241934" lvl="0" marL="228600" rtl="0" algn="l">
              <a:lnSpc>
                <a:spcPct val="90000"/>
              </a:lnSpc>
              <a:spcBef>
                <a:spcPts val="1000"/>
              </a:spcBef>
              <a:spcAft>
                <a:spcPts val="0"/>
              </a:spcAft>
              <a:buSzPts val="2800"/>
              <a:buChar char="•"/>
            </a:pPr>
            <a:r>
              <a:rPr lang="en-US"/>
              <a:t>Sugarhouse sales</a:t>
            </a:r>
            <a:endParaRPr/>
          </a:p>
          <a:p>
            <a:pPr indent="-241934" lvl="0" marL="228600" rtl="0" algn="l">
              <a:lnSpc>
                <a:spcPct val="90000"/>
              </a:lnSpc>
              <a:spcBef>
                <a:spcPts val="1000"/>
              </a:spcBef>
              <a:spcAft>
                <a:spcPts val="0"/>
              </a:spcAft>
              <a:buSzPts val="2800"/>
              <a:buChar char="•"/>
            </a:pPr>
            <a:r>
              <a:rPr lang="en-US"/>
              <a:t>Farmers markets</a:t>
            </a:r>
            <a:endParaRPr/>
          </a:p>
          <a:p>
            <a:pPr indent="-241934" lvl="0" marL="228600" rtl="0" algn="l">
              <a:lnSpc>
                <a:spcPct val="90000"/>
              </a:lnSpc>
              <a:spcBef>
                <a:spcPts val="1000"/>
              </a:spcBef>
              <a:spcAft>
                <a:spcPts val="0"/>
              </a:spcAft>
              <a:buSzPts val="2800"/>
              <a:buChar char="•"/>
            </a:pPr>
            <a:r>
              <a:rPr lang="en-US"/>
              <a:t>On-farm restaurants</a:t>
            </a:r>
            <a:endParaRPr/>
          </a:p>
          <a:p>
            <a:pPr indent="-241934" lvl="0" marL="228600" rtl="0" algn="l">
              <a:lnSpc>
                <a:spcPct val="90000"/>
              </a:lnSpc>
              <a:spcBef>
                <a:spcPts val="1000"/>
              </a:spcBef>
              <a:spcAft>
                <a:spcPts val="0"/>
              </a:spcAft>
              <a:buSzPts val="2800"/>
              <a:buChar char="•"/>
            </a:pPr>
            <a:r>
              <a:rPr lang="en-US"/>
              <a:t>In-state fairs and festivals</a:t>
            </a:r>
            <a:endParaRPr/>
          </a:p>
          <a:p>
            <a:pPr indent="-241934" lvl="0" marL="228600" rtl="0" algn="l">
              <a:lnSpc>
                <a:spcPct val="90000"/>
              </a:lnSpc>
              <a:spcBef>
                <a:spcPts val="1000"/>
              </a:spcBef>
              <a:spcAft>
                <a:spcPts val="0"/>
              </a:spcAft>
              <a:buSzPts val="2800"/>
              <a:buChar char="•"/>
            </a:pPr>
            <a:r>
              <a:rPr lang="en-US"/>
              <a:t>At home use (i.e., incorporate in value-added products)</a:t>
            </a:r>
            <a:endParaRPr/>
          </a:p>
        </p:txBody>
      </p:sp>
      <p:sp>
        <p:nvSpPr>
          <p:cNvPr id="243" name="Google Shape;243;g2eace97e03d_1_0"/>
          <p:cNvSpPr txBox="1"/>
          <p:nvPr>
            <p:ph idx="3" type="body"/>
          </p:nvPr>
        </p:nvSpPr>
        <p:spPr>
          <a:xfrm>
            <a:off x="6172200" y="1211138"/>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Retail and wholesale opportunities</a:t>
            </a:r>
            <a:endParaRPr/>
          </a:p>
        </p:txBody>
      </p:sp>
      <p:sp>
        <p:nvSpPr>
          <p:cNvPr id="244" name="Google Shape;244;g2eace97e03d_1_0"/>
          <p:cNvSpPr txBox="1"/>
          <p:nvPr>
            <p:ph idx="4" type="body"/>
          </p:nvPr>
        </p:nvSpPr>
        <p:spPr>
          <a:xfrm>
            <a:off x="6172200" y="2034950"/>
            <a:ext cx="5183100" cy="36846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0000"/>
              <a:buChar char="•"/>
            </a:pPr>
            <a:r>
              <a:rPr lang="en-US"/>
              <a:t>Bulk packaging</a:t>
            </a:r>
            <a:endParaRPr/>
          </a:p>
          <a:p>
            <a:pPr indent="-228600" lvl="0" marL="228600" rtl="0" algn="l">
              <a:lnSpc>
                <a:spcPct val="90000"/>
              </a:lnSpc>
              <a:spcBef>
                <a:spcPts val="1000"/>
              </a:spcBef>
              <a:spcAft>
                <a:spcPts val="0"/>
              </a:spcAft>
              <a:buSzPct val="100000"/>
              <a:buChar char="•"/>
            </a:pPr>
            <a:r>
              <a:rPr lang="en-US"/>
              <a:t>Wholesale drums/retail units</a:t>
            </a:r>
            <a:endParaRPr/>
          </a:p>
          <a:p>
            <a:pPr indent="-228600" lvl="0" marL="228600" rtl="0" algn="l">
              <a:lnSpc>
                <a:spcPct val="90000"/>
              </a:lnSpc>
              <a:spcBef>
                <a:spcPts val="1000"/>
              </a:spcBef>
              <a:spcAft>
                <a:spcPts val="0"/>
              </a:spcAft>
              <a:buSzPct val="100000"/>
              <a:buChar char="•"/>
            </a:pPr>
            <a:r>
              <a:rPr lang="en-US"/>
              <a:t>Distributor or aggregator</a:t>
            </a:r>
            <a:endParaRPr/>
          </a:p>
          <a:p>
            <a:pPr indent="-228600" lvl="0" marL="228600" rtl="0" algn="l">
              <a:lnSpc>
                <a:spcPct val="90000"/>
              </a:lnSpc>
              <a:spcBef>
                <a:spcPts val="1000"/>
              </a:spcBef>
              <a:spcAft>
                <a:spcPts val="0"/>
              </a:spcAft>
              <a:buSzPct val="100000"/>
              <a:buChar char="•"/>
            </a:pPr>
            <a:r>
              <a:rPr lang="en-US"/>
              <a:t>Regional and national warehouses</a:t>
            </a:r>
            <a:endParaRPr/>
          </a:p>
          <a:p>
            <a:pPr indent="-228600" lvl="0" marL="228600" rtl="0" algn="l">
              <a:lnSpc>
                <a:spcPct val="90000"/>
              </a:lnSpc>
              <a:spcBef>
                <a:spcPts val="1000"/>
              </a:spcBef>
              <a:spcAft>
                <a:spcPts val="0"/>
              </a:spcAft>
              <a:buSzPct val="100000"/>
              <a:buChar char="•"/>
            </a:pPr>
            <a:r>
              <a:rPr lang="en-US"/>
              <a:t>Retail units packed by case</a:t>
            </a:r>
            <a:endParaRPr/>
          </a:p>
          <a:p>
            <a:pPr indent="-228600" lvl="0" marL="228600" rtl="0" algn="l">
              <a:lnSpc>
                <a:spcPct val="90000"/>
              </a:lnSpc>
              <a:spcBef>
                <a:spcPts val="1000"/>
              </a:spcBef>
              <a:spcAft>
                <a:spcPts val="0"/>
              </a:spcAft>
              <a:buSzPct val="100000"/>
              <a:buChar char="•"/>
            </a:pPr>
            <a:r>
              <a:rPr lang="en-US"/>
              <a:t>Value-added</a:t>
            </a:r>
            <a:endParaRPr/>
          </a:p>
          <a:p>
            <a:pPr indent="-228600" lvl="0" marL="228600" rtl="0" algn="l">
              <a:lnSpc>
                <a:spcPct val="90000"/>
              </a:lnSpc>
              <a:spcBef>
                <a:spcPts val="1000"/>
              </a:spcBef>
              <a:spcAft>
                <a:spcPts val="0"/>
              </a:spcAft>
              <a:buSzPct val="100000"/>
              <a:buChar char="•"/>
            </a:pPr>
            <a:r>
              <a:rPr lang="en-US"/>
              <a:t>Interstate commerce (across state lines)</a:t>
            </a:r>
            <a:endParaRPr/>
          </a:p>
          <a:p>
            <a:pPr indent="-228600" lvl="0" marL="228600" rtl="0" algn="l">
              <a:lnSpc>
                <a:spcPct val="90000"/>
              </a:lnSpc>
              <a:spcBef>
                <a:spcPts val="1000"/>
              </a:spcBef>
              <a:spcAft>
                <a:spcPts val="0"/>
              </a:spcAft>
              <a:buSzPct val="100000"/>
              <a:buChar char="•"/>
            </a:pPr>
            <a:r>
              <a:rPr lang="en-US"/>
              <a:t>Online sales</a:t>
            </a:r>
            <a:endParaRPr/>
          </a:p>
        </p:txBody>
      </p:sp>
      <p:sp>
        <p:nvSpPr>
          <p:cNvPr id="245" name="Google Shape;245;g2eace97e03d_1_0"/>
          <p:cNvSpPr txBox="1"/>
          <p:nvPr/>
        </p:nvSpPr>
        <p:spPr>
          <a:xfrm>
            <a:off x="839800" y="6018850"/>
            <a:ext cx="1083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Go to this module’s Worksheet to begin formulating your tax questions.</a:t>
            </a: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eace97e03d_0_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Please go to the worksheet for Module #4</a:t>
            </a:r>
            <a:endParaRPr/>
          </a:p>
        </p:txBody>
      </p:sp>
      <p:sp>
        <p:nvSpPr>
          <p:cNvPr id="252" name="Google Shape;252;g2eace97e03d_0_2"/>
          <p:cNvSpPr txBox="1"/>
          <p:nvPr>
            <p:ph idx="1" type="body"/>
          </p:nvPr>
        </p:nvSpPr>
        <p:spPr>
          <a:xfrm>
            <a:off x="838200" y="1690825"/>
            <a:ext cx="10515600" cy="44859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lang="en-US"/>
              <a:t>This worksheet will help you develop questions about taxes</a:t>
            </a:r>
            <a:endParaRPr/>
          </a:p>
          <a:p>
            <a:pPr indent="-342900" lvl="0" marL="457200" rtl="0" algn="l">
              <a:lnSpc>
                <a:spcPct val="115000"/>
              </a:lnSpc>
              <a:spcBef>
                <a:spcPts val="0"/>
              </a:spcBef>
              <a:spcAft>
                <a:spcPts val="0"/>
              </a:spcAft>
              <a:buSzPts val="1800"/>
              <a:buChar char="•"/>
            </a:pPr>
            <a:r>
              <a:rPr lang="en-US"/>
              <a:t>Questions for each enterprise will be unique</a:t>
            </a:r>
            <a:endParaRPr/>
          </a:p>
          <a:p>
            <a:pPr indent="-342900" lvl="0" marL="457200" rtl="0" algn="l">
              <a:lnSpc>
                <a:spcPct val="115000"/>
              </a:lnSpc>
              <a:spcBef>
                <a:spcPts val="0"/>
              </a:spcBef>
              <a:spcAft>
                <a:spcPts val="0"/>
              </a:spcAft>
              <a:buSzPts val="1800"/>
              <a:buChar char="•"/>
            </a:pPr>
            <a:r>
              <a:rPr lang="en-US"/>
              <a:t>Don’t worry about content in this module that doesn’t apply</a:t>
            </a:r>
            <a:endParaRPr/>
          </a:p>
          <a:p>
            <a:pPr indent="-342900" lvl="0" marL="457200" rtl="0" algn="l">
              <a:lnSpc>
                <a:spcPct val="115000"/>
              </a:lnSpc>
              <a:spcBef>
                <a:spcPts val="0"/>
              </a:spcBef>
              <a:spcAft>
                <a:spcPts val="0"/>
              </a:spcAft>
              <a:buSzPts val="1800"/>
              <a:buChar char="•"/>
            </a:pPr>
            <a:r>
              <a:rPr lang="en-US"/>
              <a:t>Your best response maybe to add team or seek other resources</a:t>
            </a:r>
            <a:endParaRPr/>
          </a:p>
          <a:p>
            <a:pPr indent="-342900" lvl="0" marL="457200" rtl="0" algn="l">
              <a:lnSpc>
                <a:spcPct val="115000"/>
              </a:lnSpc>
              <a:spcBef>
                <a:spcPts val="0"/>
              </a:spcBef>
              <a:spcAft>
                <a:spcPts val="0"/>
              </a:spcAft>
              <a:buSzPts val="1800"/>
              <a:buChar char="•"/>
            </a:pPr>
            <a:r>
              <a:rPr lang="en-US"/>
              <a:t>The worksheet is a work in progress; as new markets, products and technologies are added, you should review your tax accounting and reporting, and make changes as necessary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e8689853ea_0_0"/>
          <p:cNvSpPr txBox="1"/>
          <p:nvPr>
            <p:ph type="ctrTitle"/>
          </p:nvPr>
        </p:nvSpPr>
        <p:spPr>
          <a:xfrm>
            <a:off x="1524000" y="493188"/>
            <a:ext cx="9144000" cy="2387700"/>
          </a:xfrm>
          <a:prstGeom prst="rect">
            <a:avLst/>
          </a:prstGeom>
        </p:spPr>
        <p:txBody>
          <a:bodyPr anchorCtr="0" anchor="b" bIns="45700" lIns="91425" spcFirstLastPara="1" rIns="91425" wrap="square" tIns="45700">
            <a:normAutofit/>
          </a:bodyPr>
          <a:lstStyle/>
          <a:p>
            <a:pPr indent="0" lvl="0" marL="0" rtl="0" algn="ctr">
              <a:spcBef>
                <a:spcPts val="1000"/>
              </a:spcBef>
              <a:spcAft>
                <a:spcPts val="0"/>
              </a:spcAft>
              <a:buClr>
                <a:schemeClr val="dk1"/>
              </a:buClr>
              <a:buSzPts val="1100"/>
              <a:buFont typeface="Arial"/>
              <a:buNone/>
            </a:pPr>
            <a:r>
              <a:rPr b="1" lang="en-US" sz="7500"/>
              <a:t>Reminder:</a:t>
            </a:r>
            <a:endParaRPr b="1" sz="7500"/>
          </a:p>
          <a:p>
            <a:pPr indent="0" lvl="0" marL="457200" rtl="0" algn="l">
              <a:spcBef>
                <a:spcPts val="1000"/>
              </a:spcBef>
              <a:spcAft>
                <a:spcPts val="0"/>
              </a:spcAft>
              <a:buClr>
                <a:schemeClr val="dk1"/>
              </a:buClr>
              <a:buSzPts val="1100"/>
              <a:buFont typeface="Arial"/>
              <a:buNone/>
            </a:pPr>
            <a:r>
              <a:t/>
            </a:r>
            <a:endParaRPr/>
          </a:p>
        </p:txBody>
      </p:sp>
      <p:sp>
        <p:nvSpPr>
          <p:cNvPr id="259" name="Google Shape;259;g2e8689853ea_0_0"/>
          <p:cNvSpPr txBox="1"/>
          <p:nvPr>
            <p:ph idx="1" type="subTitle"/>
          </p:nvPr>
        </p:nvSpPr>
        <p:spPr>
          <a:xfrm>
            <a:off x="972100" y="2148175"/>
            <a:ext cx="10486200" cy="43905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Clr>
                <a:schemeClr val="dk1"/>
              </a:buClr>
              <a:buSzPts val="1100"/>
              <a:buFont typeface="Arial"/>
              <a:buNone/>
            </a:pPr>
            <a:r>
              <a:rPr lang="en-US" sz="4000">
                <a:solidFill>
                  <a:srgbClr val="FF0000"/>
                </a:solidFill>
              </a:rPr>
              <a:t>This module and the information contained should not be construed as legal, business, tax or professional advice. It is imperative that you seek out professionals and state and federal tax agencies before you make any tax related decisions, add new practices, or make major changes for your enterprise.</a:t>
            </a:r>
            <a:endParaRPr sz="4000"/>
          </a:p>
          <a:p>
            <a:pPr indent="0" lvl="0" marL="0" rtl="0" algn="ctr">
              <a:spcBef>
                <a:spcPts val="1000"/>
              </a:spcBef>
              <a:spcAft>
                <a:spcPts val="0"/>
              </a:spcAft>
              <a:buNone/>
            </a:pPr>
            <a:r>
              <a:t/>
            </a:r>
            <a:endParaRPr sz="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bae714ee72_0_60"/>
          <p:cNvSpPr txBox="1"/>
          <p:nvPr>
            <p:ph type="ctrTitle"/>
          </p:nvPr>
        </p:nvSpPr>
        <p:spPr>
          <a:xfrm>
            <a:off x="1524000" y="493188"/>
            <a:ext cx="9144000" cy="2387700"/>
          </a:xfrm>
          <a:prstGeom prst="rect">
            <a:avLst/>
          </a:prstGeom>
        </p:spPr>
        <p:txBody>
          <a:bodyPr anchorCtr="0" anchor="b" bIns="45700" lIns="91425" spcFirstLastPara="1" rIns="91425" wrap="square" tIns="45700">
            <a:normAutofit/>
          </a:bodyPr>
          <a:lstStyle/>
          <a:p>
            <a:pPr indent="0" lvl="0" marL="0" rtl="0" algn="ctr">
              <a:spcBef>
                <a:spcPts val="1000"/>
              </a:spcBef>
              <a:spcAft>
                <a:spcPts val="0"/>
              </a:spcAft>
              <a:buClr>
                <a:schemeClr val="dk1"/>
              </a:buClr>
              <a:buSzPts val="1100"/>
              <a:buFont typeface="Arial"/>
              <a:buNone/>
            </a:pPr>
            <a:r>
              <a:rPr b="1" lang="en-US" sz="7500"/>
              <a:t>IMPORTANT</a:t>
            </a:r>
            <a:endParaRPr b="1" sz="7500"/>
          </a:p>
          <a:p>
            <a:pPr indent="0" lvl="0" marL="457200" rtl="0" algn="l">
              <a:spcBef>
                <a:spcPts val="1000"/>
              </a:spcBef>
              <a:spcAft>
                <a:spcPts val="0"/>
              </a:spcAft>
              <a:buClr>
                <a:schemeClr val="dk1"/>
              </a:buClr>
              <a:buSzPts val="1100"/>
              <a:buFont typeface="Arial"/>
              <a:buNone/>
            </a:pPr>
            <a:r>
              <a:t/>
            </a:r>
            <a:endParaRPr/>
          </a:p>
        </p:txBody>
      </p:sp>
      <p:sp>
        <p:nvSpPr>
          <p:cNvPr id="98" name="Google Shape;98;g2bae714ee72_0_60"/>
          <p:cNvSpPr txBox="1"/>
          <p:nvPr>
            <p:ph idx="1" type="subTitle"/>
          </p:nvPr>
        </p:nvSpPr>
        <p:spPr>
          <a:xfrm>
            <a:off x="972100" y="2148175"/>
            <a:ext cx="10486200" cy="43905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Clr>
                <a:schemeClr val="dk1"/>
              </a:buClr>
              <a:buSzPts val="1100"/>
              <a:buFont typeface="Arial"/>
              <a:buNone/>
            </a:pPr>
            <a:r>
              <a:rPr lang="en-US" sz="4000">
                <a:solidFill>
                  <a:srgbClr val="FF0000"/>
                </a:solidFill>
              </a:rPr>
              <a:t>This module and the information contained should not be construed as legal, business, tax or professional advice. </a:t>
            </a:r>
            <a:r>
              <a:rPr lang="en-US" sz="4000" u="sng">
                <a:solidFill>
                  <a:srgbClr val="FF0000"/>
                </a:solidFill>
              </a:rPr>
              <a:t>It is imperative that you seek out professionals and state and federal tax agencies before you make any tax related decisions, practices or changes for your enterprise.</a:t>
            </a:r>
            <a:endParaRPr sz="4000" u="sng"/>
          </a:p>
          <a:p>
            <a:pPr indent="0" lvl="0" marL="0" rtl="0" algn="ctr">
              <a:spcBef>
                <a:spcPts val="1000"/>
              </a:spcBef>
              <a:spcAft>
                <a:spcPts val="0"/>
              </a:spcAft>
              <a:buNone/>
            </a:pPr>
            <a:r>
              <a:t/>
            </a:r>
            <a:endParaRPr sz="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bb71fb1432_4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Did I learn what I needed to know?</a:t>
            </a:r>
            <a:endParaRPr/>
          </a:p>
        </p:txBody>
      </p:sp>
      <p:sp>
        <p:nvSpPr>
          <p:cNvPr id="265" name="Google Shape;265;g1bb71fb1432_4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sz="3600"/>
              <a:t>Please find and complete the Evaluation for this Module (#4)</a:t>
            </a:r>
            <a:endParaRPr sz="3600"/>
          </a:p>
          <a:p>
            <a:pPr indent="-279400" lvl="0" marL="228600" rtl="0" algn="l">
              <a:lnSpc>
                <a:spcPct val="90000"/>
              </a:lnSpc>
              <a:spcBef>
                <a:spcPts val="0"/>
              </a:spcBef>
              <a:spcAft>
                <a:spcPts val="0"/>
              </a:spcAft>
              <a:buSzPts val="2600"/>
              <a:buChar char="•"/>
            </a:pPr>
            <a:r>
              <a:rPr lang="en-US" sz="3600"/>
              <a:t>This will help us make sure that your needs were met and that when we put together future training modules that they will be useful to you.</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584975" y="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Before you start this module….</a:t>
            </a:r>
            <a:endParaRPr/>
          </a:p>
        </p:txBody>
      </p:sp>
      <p:sp>
        <p:nvSpPr>
          <p:cNvPr id="105" name="Google Shape;105;p3"/>
          <p:cNvSpPr txBox="1"/>
          <p:nvPr>
            <p:ph idx="1" type="body"/>
          </p:nvPr>
        </p:nvSpPr>
        <p:spPr>
          <a:xfrm>
            <a:off x="584975" y="1005750"/>
            <a:ext cx="10515600" cy="5547300"/>
          </a:xfrm>
          <a:prstGeom prst="rect">
            <a:avLst/>
          </a:prstGeom>
          <a:noFill/>
          <a:ln>
            <a:noFill/>
          </a:ln>
        </p:spPr>
        <p:txBody>
          <a:bodyPr anchorCtr="0" anchor="t" bIns="45700" lIns="91425" spcFirstLastPara="1" rIns="91425" wrap="square" tIns="45700">
            <a:noAutofit/>
          </a:bodyPr>
          <a:lstStyle/>
          <a:p>
            <a:pPr indent="-469900" lvl="0" marL="457200" rtl="0" algn="l">
              <a:lnSpc>
                <a:spcPct val="90000"/>
              </a:lnSpc>
              <a:spcBef>
                <a:spcPts val="0"/>
              </a:spcBef>
              <a:spcAft>
                <a:spcPts val="0"/>
              </a:spcAft>
              <a:buSzPts val="3800"/>
              <a:buChar char="•"/>
            </a:pPr>
            <a:r>
              <a:rPr lang="en-US" sz="3800"/>
              <a:t>Download the worksheet for this module; </a:t>
            </a:r>
            <a:endParaRPr sz="3800"/>
          </a:p>
          <a:p>
            <a:pPr indent="-469900" lvl="0" marL="457200" rtl="0" algn="l">
              <a:lnSpc>
                <a:spcPct val="90000"/>
              </a:lnSpc>
              <a:spcBef>
                <a:spcPts val="0"/>
              </a:spcBef>
              <a:spcAft>
                <a:spcPts val="0"/>
              </a:spcAft>
              <a:buSzPts val="3800"/>
              <a:buChar char="•"/>
            </a:pPr>
            <a:r>
              <a:rPr lang="en-US" sz="3800"/>
              <a:t>Become familiar with the learning objectives for this module; </a:t>
            </a:r>
            <a:endParaRPr sz="3800"/>
          </a:p>
          <a:p>
            <a:pPr indent="-469900" lvl="0" marL="457200" rtl="0" algn="l">
              <a:lnSpc>
                <a:spcPct val="90000"/>
              </a:lnSpc>
              <a:spcBef>
                <a:spcPts val="0"/>
              </a:spcBef>
              <a:spcAft>
                <a:spcPts val="0"/>
              </a:spcAft>
              <a:buSzPts val="3800"/>
              <a:buChar char="•"/>
            </a:pPr>
            <a:r>
              <a:rPr lang="en-US" sz="3800"/>
              <a:t>Have business planning notebook handy; and</a:t>
            </a:r>
            <a:endParaRPr sz="3800"/>
          </a:p>
          <a:p>
            <a:pPr indent="-469900" lvl="0" marL="457200" rtl="0" algn="l">
              <a:lnSpc>
                <a:spcPct val="90000"/>
              </a:lnSpc>
              <a:spcBef>
                <a:spcPts val="0"/>
              </a:spcBef>
              <a:spcAft>
                <a:spcPts val="0"/>
              </a:spcAft>
              <a:buSzPts val="3800"/>
              <a:buChar char="•"/>
            </a:pPr>
            <a:r>
              <a:rPr lang="en-US" sz="3800"/>
              <a:t>Tax </a:t>
            </a:r>
            <a:r>
              <a:rPr lang="en-US" sz="3800"/>
              <a:t>decisions</a:t>
            </a:r>
            <a:r>
              <a:rPr lang="en-US" sz="3800"/>
              <a:t> impact your whole organization.  So it is important that you work on this module with some of your team</a:t>
            </a:r>
            <a:endParaRPr sz="3800"/>
          </a:p>
          <a:p>
            <a:pPr indent="0" lvl="0" marL="0" rtl="0" algn="l">
              <a:lnSpc>
                <a:spcPct val="90000"/>
              </a:lnSpc>
              <a:spcBef>
                <a:spcPts val="1000"/>
              </a:spcBef>
              <a:spcAft>
                <a:spcPts val="0"/>
              </a:spcAft>
              <a:buNone/>
            </a:pPr>
            <a:r>
              <a:t/>
            </a:r>
            <a:endParaRPr sz="3800"/>
          </a:p>
          <a:p>
            <a:pPr indent="0" lvl="0" marL="0" rtl="0" algn="l">
              <a:lnSpc>
                <a:spcPct val="90000"/>
              </a:lnSpc>
              <a:spcBef>
                <a:spcPts val="1000"/>
              </a:spcBef>
              <a:spcAft>
                <a:spcPts val="0"/>
              </a:spcAft>
              <a:buNone/>
            </a:pPr>
            <a:r>
              <a:rPr lang="en-US" sz="3800"/>
              <a:t>Reminder: </a:t>
            </a:r>
            <a:r>
              <a:rPr lang="en-US" sz="3800"/>
              <a:t>when you finish, </a:t>
            </a:r>
            <a:r>
              <a:rPr lang="en-US" sz="3800"/>
              <a:t>please complete the feedback form for this module.</a:t>
            </a:r>
            <a:endParaRPr sz="3800"/>
          </a:p>
          <a:p>
            <a:pPr indent="0" lvl="0" marL="0" rtl="0" algn="l">
              <a:lnSpc>
                <a:spcPct val="90000"/>
              </a:lnSpc>
              <a:spcBef>
                <a:spcPts val="1000"/>
              </a:spcBef>
              <a:spcAft>
                <a:spcPts val="0"/>
              </a:spcAft>
              <a:buNone/>
            </a:pPr>
            <a:r>
              <a:t/>
            </a:r>
            <a:endParaRPr sz="3800"/>
          </a:p>
          <a:p>
            <a:pPr indent="0" lvl="0" marL="457200" rtl="0" algn="l">
              <a:lnSpc>
                <a:spcPct val="90000"/>
              </a:lnSpc>
              <a:spcBef>
                <a:spcPts val="1000"/>
              </a:spcBef>
              <a:spcAft>
                <a:spcPts val="0"/>
              </a:spcAft>
              <a:buNone/>
            </a:pPr>
            <a:r>
              <a:t/>
            </a:r>
            <a:endParaRPr b="1" sz="33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Module</a:t>
            </a:r>
            <a:r>
              <a:rPr lang="en-US" sz="5400"/>
              <a:t> objectives:</a:t>
            </a:r>
            <a:endParaRPr/>
          </a:p>
        </p:txBody>
      </p:sp>
      <p:sp>
        <p:nvSpPr>
          <p:cNvPr id="113" name="Google Shape;113;p4"/>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14" name="Google Shape;114;p4"/>
          <p:cNvGrpSpPr/>
          <p:nvPr/>
        </p:nvGrpSpPr>
        <p:grpSpPr>
          <a:xfrm>
            <a:off x="765080" y="2491686"/>
            <a:ext cx="10585658" cy="3423587"/>
            <a:chOff x="-73120" y="263599"/>
            <a:chExt cx="10585658" cy="3423587"/>
          </a:xfrm>
        </p:grpSpPr>
        <p:sp>
          <p:nvSpPr>
            <p:cNvPr id="115" name="Google Shape;115;p4"/>
            <p:cNvSpPr/>
            <p:nvPr/>
          </p:nvSpPr>
          <p:spPr>
            <a:xfrm>
              <a:off x="3080" y="263599"/>
              <a:ext cx="2444055" cy="3421677"/>
            </a:xfrm>
            <a:prstGeom prst="rect">
              <a:avLst/>
            </a:prstGeom>
            <a:solidFill>
              <a:srgbClr val="CFDEEF">
                <a:alpha val="89019"/>
              </a:srgbClr>
            </a:solidFill>
            <a:ln cap="flat" cmpd="sng" w="12700">
              <a:solidFill>
                <a:srgbClr val="CFDEEF">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
            <p:cNvSpPr txBox="1"/>
            <p:nvPr/>
          </p:nvSpPr>
          <p:spPr>
            <a:xfrm>
              <a:off x="-73120" y="16342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000">
                  <a:solidFill>
                    <a:schemeClr val="dk1"/>
                  </a:solidFill>
                  <a:latin typeface="Calibri"/>
                  <a:ea typeface="Calibri"/>
                  <a:cs typeface="Calibri"/>
                  <a:sym typeface="Calibri"/>
                </a:rPr>
                <a:t>Identify the types of taxes that may apply to your enterprise</a:t>
              </a:r>
              <a:endParaRPr b="0" i="0" sz="2000" u="none" cap="none" strike="noStrike">
                <a:solidFill>
                  <a:schemeClr val="dk1"/>
                </a:solidFill>
                <a:latin typeface="Calibri"/>
                <a:ea typeface="Calibri"/>
                <a:cs typeface="Calibri"/>
                <a:sym typeface="Calibri"/>
              </a:endParaRPr>
            </a:p>
          </p:txBody>
        </p:sp>
        <p:sp>
          <p:nvSpPr>
            <p:cNvPr id="117" name="Google Shape;117;p4"/>
            <p:cNvSpPr/>
            <p:nvPr/>
          </p:nvSpPr>
          <p:spPr>
            <a:xfrm>
              <a:off x="711856" y="605766"/>
              <a:ext cx="1026503" cy="1026503"/>
            </a:xfrm>
            <a:prstGeom prst="ellipse">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862184" y="756094"/>
              <a:ext cx="725847" cy="725847"/>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9" name="Google Shape;119;p4"/>
            <p:cNvSpPr/>
            <p:nvPr/>
          </p:nvSpPr>
          <p:spPr>
            <a:xfrm>
              <a:off x="3080" y="3685204"/>
              <a:ext cx="2444055" cy="72"/>
            </a:xfrm>
            <a:prstGeom prst="rect">
              <a:avLst/>
            </a:prstGeom>
            <a:solidFill>
              <a:srgbClr val="55B6D0"/>
            </a:solidFill>
            <a:ln cap="flat" cmpd="sng" w="12700">
              <a:solidFill>
                <a:srgbClr val="55B6D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4"/>
            <p:cNvSpPr/>
            <p:nvPr/>
          </p:nvSpPr>
          <p:spPr>
            <a:xfrm>
              <a:off x="2691541" y="263599"/>
              <a:ext cx="2444055" cy="3421677"/>
            </a:xfrm>
            <a:prstGeom prst="rect">
              <a:avLst/>
            </a:prstGeom>
            <a:solidFill>
              <a:srgbClr val="CDEAE8">
                <a:alpha val="89019"/>
              </a:srgbClr>
            </a:solidFill>
            <a:ln cap="flat" cmpd="sng" w="12700">
              <a:solidFill>
                <a:srgbClr val="CDEAE8">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2691491" y="1481899"/>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000">
                  <a:solidFill>
                    <a:schemeClr val="dk1"/>
                  </a:solidFill>
                  <a:latin typeface="Calibri"/>
                  <a:ea typeface="Calibri"/>
                  <a:cs typeface="Calibri"/>
                  <a:sym typeface="Calibri"/>
                </a:rPr>
                <a:t>Develop list of resources and team to support and </a:t>
              </a:r>
              <a:r>
                <a:rPr lang="en-US" sz="2000">
                  <a:solidFill>
                    <a:schemeClr val="dk1"/>
                  </a:solidFill>
                  <a:latin typeface="Calibri"/>
                  <a:ea typeface="Calibri"/>
                  <a:cs typeface="Calibri"/>
                  <a:sym typeface="Calibri"/>
                </a:rPr>
                <a:t>answer questions on tax responsibilities</a:t>
              </a:r>
              <a:endParaRPr b="0" i="0" sz="2000" u="none" cap="none" strike="noStrike">
                <a:solidFill>
                  <a:schemeClr val="dk1"/>
                </a:solidFill>
                <a:latin typeface="Calibri"/>
                <a:ea typeface="Calibri"/>
                <a:cs typeface="Calibri"/>
                <a:sym typeface="Calibri"/>
              </a:endParaRPr>
            </a:p>
          </p:txBody>
        </p:sp>
        <p:sp>
          <p:nvSpPr>
            <p:cNvPr id="122" name="Google Shape;122;p4"/>
            <p:cNvSpPr/>
            <p:nvPr/>
          </p:nvSpPr>
          <p:spPr>
            <a:xfrm>
              <a:off x="3400317" y="605766"/>
              <a:ext cx="1026503" cy="1026503"/>
            </a:xfrm>
            <a:prstGeom prst="ellipse">
              <a:avLst/>
            </a:prstGeom>
            <a:solidFill>
              <a:srgbClr val="51CBC3"/>
            </a:solidFill>
            <a:ln cap="flat" cmpd="sng" w="12700">
              <a:solidFill>
                <a:srgbClr val="51CB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a:off x="3550645"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a:off x="2691541" y="3685204"/>
              <a:ext cx="2444055" cy="72"/>
            </a:xfrm>
            <a:prstGeom prst="rect">
              <a:avLst/>
            </a:prstGeom>
            <a:solidFill>
              <a:srgbClr val="4DC69E"/>
            </a:solidFill>
            <a:ln cap="flat" cmpd="sng" w="12700">
              <a:solidFill>
                <a:srgbClr val="4DC69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
            <p:cNvSpPr/>
            <p:nvPr/>
          </p:nvSpPr>
          <p:spPr>
            <a:xfrm>
              <a:off x="5380002" y="263599"/>
              <a:ext cx="2444055" cy="3421677"/>
            </a:xfrm>
            <a:prstGeom prst="rect">
              <a:avLst/>
            </a:prstGeom>
            <a:solidFill>
              <a:srgbClr val="CCE6D4">
                <a:alpha val="89019"/>
              </a:srgbClr>
            </a:solidFill>
            <a:ln cap="flat" cmpd="sng" w="12700">
              <a:solidFill>
                <a:srgbClr val="CCE6D4">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5379977"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000">
                  <a:solidFill>
                    <a:schemeClr val="dk1"/>
                  </a:solidFill>
                  <a:latin typeface="Calibri"/>
                  <a:ea typeface="Calibri"/>
                  <a:cs typeface="Calibri"/>
                  <a:sym typeface="Calibri"/>
                </a:rPr>
                <a:t>Create systems to record taxable income, report tax collections and make payments</a:t>
              </a:r>
              <a:endParaRPr b="0" i="0" sz="2000" u="none" cap="none" strike="noStrike">
                <a:solidFill>
                  <a:schemeClr val="dk1"/>
                </a:solidFill>
                <a:latin typeface="Calibri"/>
                <a:ea typeface="Calibri"/>
                <a:cs typeface="Calibri"/>
                <a:sym typeface="Calibri"/>
              </a:endParaRPr>
            </a:p>
          </p:txBody>
        </p:sp>
        <p:sp>
          <p:nvSpPr>
            <p:cNvPr id="127" name="Google Shape;127;p4"/>
            <p:cNvSpPr/>
            <p:nvPr/>
          </p:nvSpPr>
          <p:spPr>
            <a:xfrm>
              <a:off x="6088778" y="605766"/>
              <a:ext cx="1026600" cy="1026600"/>
            </a:xfrm>
            <a:prstGeom prst="ellipse">
              <a:avLst/>
            </a:prstGeom>
            <a:solidFill>
              <a:srgbClr val="4AC17A"/>
            </a:solidFill>
            <a:ln cap="flat" cmpd="sng" w="12700">
              <a:solidFill>
                <a:srgbClr val="4AC17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4"/>
            <p:cNvSpPr txBox="1"/>
            <p:nvPr/>
          </p:nvSpPr>
          <p:spPr>
            <a:xfrm>
              <a:off x="6239119" y="605769"/>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a:off x="5380002" y="3685204"/>
              <a:ext cx="2444055" cy="72"/>
            </a:xfrm>
            <a:prstGeom prst="rect">
              <a:avLst/>
            </a:prstGeom>
            <a:solidFill>
              <a:srgbClr val="46BC57"/>
            </a:solidFill>
            <a:ln cap="flat" cmpd="sng" w="12700">
              <a:solidFill>
                <a:srgbClr val="46BC5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
            <p:cNvSpPr/>
            <p:nvPr/>
          </p:nvSpPr>
          <p:spPr>
            <a:xfrm>
              <a:off x="8068463" y="263599"/>
              <a:ext cx="2444055" cy="3421677"/>
            </a:xfrm>
            <a:prstGeom prst="rect">
              <a:avLst/>
            </a:prstGeom>
            <a:solidFill>
              <a:srgbClr val="D3E1CC">
                <a:alpha val="89019"/>
              </a:srgbClr>
            </a:solidFill>
            <a:ln cap="flat" cmpd="sng" w="12700">
              <a:solidFill>
                <a:srgbClr val="D3E1CC">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txBox="1"/>
            <p:nvPr/>
          </p:nvSpPr>
          <p:spPr>
            <a:xfrm>
              <a:off x="8068438"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000">
                  <a:solidFill>
                    <a:schemeClr val="dk1"/>
                  </a:solidFill>
                  <a:latin typeface="Calibri"/>
                  <a:ea typeface="Calibri"/>
                  <a:cs typeface="Calibri"/>
                  <a:sym typeface="Calibri"/>
                </a:rPr>
                <a:t>Integrate tax requirements into new product development</a:t>
              </a:r>
              <a:endParaRPr b="0" i="0" sz="2000" u="none" cap="none" strike="noStrike">
                <a:solidFill>
                  <a:schemeClr val="dk1"/>
                </a:solidFill>
                <a:latin typeface="Calibri"/>
                <a:ea typeface="Calibri"/>
                <a:cs typeface="Calibri"/>
                <a:sym typeface="Calibri"/>
              </a:endParaRPr>
            </a:p>
          </p:txBody>
        </p:sp>
        <p:sp>
          <p:nvSpPr>
            <p:cNvPr id="132" name="Google Shape;132;p4"/>
            <p:cNvSpPr/>
            <p:nvPr/>
          </p:nvSpPr>
          <p:spPr>
            <a:xfrm>
              <a:off x="8777239" y="605766"/>
              <a:ext cx="1026503" cy="1026503"/>
            </a:xfrm>
            <a:prstGeom prst="ellipse">
              <a:avLst/>
            </a:prstGeom>
            <a:solidFill>
              <a:srgbClr val="55B445"/>
            </a:solidFill>
            <a:ln cap="flat" cmpd="sng" w="12700">
              <a:solidFill>
                <a:srgbClr val="55B44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4"/>
            <p:cNvSpPr txBox="1"/>
            <p:nvPr/>
          </p:nvSpPr>
          <p:spPr>
            <a:xfrm>
              <a:off x="8927567" y="756094"/>
              <a:ext cx="725847" cy="725847"/>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a:off x="8068463" y="3685204"/>
              <a:ext cx="2444055" cy="72"/>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bae714ee72_1_0"/>
          <p:cNvSpPr txBox="1"/>
          <p:nvPr>
            <p:ph type="title"/>
          </p:nvPr>
        </p:nvSpPr>
        <p:spPr>
          <a:xfrm>
            <a:off x="289575" y="1276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Who’s on your team?</a:t>
            </a:r>
            <a:endParaRPr/>
          </a:p>
        </p:txBody>
      </p:sp>
      <p:sp>
        <p:nvSpPr>
          <p:cNvPr id="141" name="Google Shape;141;g2bae714ee72_1_0"/>
          <p:cNvSpPr txBox="1"/>
          <p:nvPr>
            <p:ph idx="1" type="body"/>
          </p:nvPr>
        </p:nvSpPr>
        <p:spPr>
          <a:xfrm>
            <a:off x="236375" y="1596900"/>
            <a:ext cx="6301800" cy="39885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3400"/>
              <a:t>You might consider including……</a:t>
            </a:r>
            <a:endParaRPr sz="3400"/>
          </a:p>
          <a:p>
            <a:pPr indent="-444500" lvl="0" marL="457200" rtl="0" algn="l">
              <a:lnSpc>
                <a:spcPct val="90000"/>
              </a:lnSpc>
              <a:spcBef>
                <a:spcPts val="0"/>
              </a:spcBef>
              <a:spcAft>
                <a:spcPts val="0"/>
              </a:spcAft>
              <a:buSzPts val="3400"/>
              <a:buChar char="•"/>
            </a:pPr>
            <a:r>
              <a:rPr lang="en-US" sz="3400"/>
              <a:t>Applicable state agencies</a:t>
            </a:r>
            <a:endParaRPr sz="3400"/>
          </a:p>
          <a:p>
            <a:pPr indent="-444500" lvl="0" marL="457200" rtl="0" algn="l">
              <a:lnSpc>
                <a:spcPct val="90000"/>
              </a:lnSpc>
              <a:spcBef>
                <a:spcPts val="0"/>
              </a:spcBef>
              <a:spcAft>
                <a:spcPts val="0"/>
              </a:spcAft>
              <a:buSzPts val="3400"/>
              <a:buChar char="•"/>
            </a:pPr>
            <a:r>
              <a:rPr lang="en-US" sz="3400"/>
              <a:t>Stakeholders and partners</a:t>
            </a:r>
            <a:endParaRPr sz="3400"/>
          </a:p>
          <a:p>
            <a:pPr indent="-444500" lvl="0" marL="457200" rtl="0" algn="l">
              <a:lnSpc>
                <a:spcPct val="90000"/>
              </a:lnSpc>
              <a:spcBef>
                <a:spcPts val="0"/>
              </a:spcBef>
              <a:spcAft>
                <a:spcPts val="0"/>
              </a:spcAft>
              <a:buSzPts val="3400"/>
              <a:buChar char="•"/>
            </a:pPr>
            <a:r>
              <a:rPr lang="en-US" sz="3400"/>
              <a:t>Attorney, accountant and other business professionals</a:t>
            </a:r>
            <a:endParaRPr sz="3400"/>
          </a:p>
          <a:p>
            <a:pPr indent="-444500" lvl="0" marL="457200" rtl="0" algn="l">
              <a:lnSpc>
                <a:spcPct val="90000"/>
              </a:lnSpc>
              <a:spcBef>
                <a:spcPts val="0"/>
              </a:spcBef>
              <a:spcAft>
                <a:spcPts val="0"/>
              </a:spcAft>
              <a:buSzPts val="3400"/>
              <a:buChar char="•"/>
            </a:pPr>
            <a:r>
              <a:rPr lang="en-US" sz="3400"/>
              <a:t>Representatives of similar enterprises </a:t>
            </a:r>
            <a:endParaRPr sz="3400"/>
          </a:p>
          <a:p>
            <a:pPr indent="0" lvl="0" marL="0" rtl="0" algn="l">
              <a:lnSpc>
                <a:spcPct val="90000"/>
              </a:lnSpc>
              <a:spcBef>
                <a:spcPts val="1000"/>
              </a:spcBef>
              <a:spcAft>
                <a:spcPts val="0"/>
              </a:spcAft>
              <a:buSzPts val="1800"/>
              <a:buNone/>
            </a:pPr>
            <a:r>
              <a:t/>
            </a:r>
            <a:endParaRPr sz="3400"/>
          </a:p>
        </p:txBody>
      </p:sp>
      <p:sp>
        <p:nvSpPr>
          <p:cNvPr id="142" name="Google Shape;142;g2bae714ee72_1_0"/>
          <p:cNvSpPr txBox="1"/>
          <p:nvPr/>
        </p:nvSpPr>
        <p:spPr>
          <a:xfrm>
            <a:off x="18865025" y="127675"/>
            <a:ext cx="3000000" cy="3000000"/>
          </a:xfrm>
          <a:prstGeom prst="rect">
            <a:avLst/>
          </a:prstGeom>
          <a:noFill/>
          <a:ln>
            <a:noFill/>
          </a:ln>
        </p:spPr>
        <p:txBody>
          <a:bodyPr anchorCtr="0" anchor="ctr" bIns="91425" lIns="91425" spcFirstLastPara="1" rIns="91425" wrap="square" tIns="91425">
            <a:noAutofit/>
          </a:bodyPr>
          <a:lstStyle/>
          <a:p>
            <a:pPr indent="0" lvl="0" marL="114300" marR="11430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114300" marR="114300" rtl="0" algn="l">
              <a:lnSpc>
                <a:spcPct val="133333"/>
              </a:lnSpc>
              <a:spcBef>
                <a:spcPts val="600"/>
              </a:spcBef>
              <a:spcAft>
                <a:spcPts val="0"/>
              </a:spcAft>
              <a:buClr>
                <a:srgbClr val="000000"/>
              </a:buClr>
              <a:buSzPts val="900"/>
              <a:buFont typeface="Arial"/>
              <a:buNone/>
            </a:pPr>
            <a:r>
              <a:rPr b="0" i="0" lang="en-US" sz="900" u="none" cap="none" strike="noStrike">
                <a:solidFill>
                  <a:srgbClr val="3C4043"/>
                </a:solidFill>
                <a:highlight>
                  <a:srgbClr val="FFFFFF"/>
                </a:highlight>
                <a:latin typeface="Roboto"/>
                <a:ea typeface="Roboto"/>
                <a:cs typeface="Roboto"/>
                <a:sym typeface="Roboto"/>
              </a:rPr>
              <a:t>Viewers of this file can see comments and suggestions.</a:t>
            </a:r>
            <a:endParaRPr b="0" i="0" sz="900" u="none" cap="none" strike="noStrike">
              <a:solidFill>
                <a:srgbClr val="3C4043"/>
              </a:solidFill>
              <a:highlight>
                <a:srgbClr val="FFFFFF"/>
              </a:highlight>
              <a:latin typeface="Roboto"/>
              <a:ea typeface="Roboto"/>
              <a:cs typeface="Roboto"/>
              <a:sym typeface="Roboto"/>
            </a:endParaRPr>
          </a:p>
          <a:p>
            <a:pPr indent="0" lvl="0" marL="114300" marR="114300" rtl="0" algn="l">
              <a:lnSpc>
                <a:spcPct val="115000"/>
              </a:lnSpc>
              <a:spcBef>
                <a:spcPts val="0"/>
              </a:spcBef>
              <a:spcAft>
                <a:spcPts val="0"/>
              </a:spcAft>
              <a:buClr>
                <a:srgbClr val="000000"/>
              </a:buClr>
              <a:buSzPts val="1050"/>
              <a:buFont typeface="Arial"/>
              <a:buNone/>
            </a:pPr>
            <a:r>
              <a:rPr b="0" i="0" lang="en-US" sz="1050" u="none" cap="none" strike="noStrike">
                <a:solidFill>
                  <a:srgbClr val="202124"/>
                </a:solidFill>
                <a:highlight>
                  <a:srgbClr val="F8F9FA"/>
                </a:highlight>
                <a:latin typeface="Roboto"/>
                <a:ea typeface="Roboto"/>
                <a:cs typeface="Roboto"/>
                <a:sym typeface="Roboto"/>
              </a:rPr>
              <a:t>Comment</a:t>
            </a:r>
            <a:r>
              <a:rPr b="0" i="0" lang="en-US" sz="1050" u="none" cap="none" strike="noStrike">
                <a:solidFill>
                  <a:srgbClr val="202124"/>
                </a:solidFill>
                <a:highlight>
                  <a:srgbClr val="FFFFFF"/>
                </a:highlight>
                <a:latin typeface="Roboto"/>
                <a:ea typeface="Roboto"/>
                <a:cs typeface="Roboto"/>
                <a:sym typeface="Roboto"/>
              </a:rPr>
              <a:t>Cancel</a:t>
            </a:r>
            <a:endParaRPr b="0" i="0" sz="1050" u="none" cap="none" strike="noStrike">
              <a:solidFill>
                <a:srgbClr val="202124"/>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descr="Service Corps of Retired Executives Association - GuideStar Profile" id="143" name="Google Shape;143;g2bae714ee72_1_0"/>
          <p:cNvPicPr preferRelativeResize="0"/>
          <p:nvPr/>
        </p:nvPicPr>
        <p:blipFill rotWithShape="1">
          <a:blip r:embed="rId3">
            <a:alphaModFix/>
          </a:blip>
          <a:srcRect b="0" l="0" r="0" t="0"/>
          <a:stretch/>
        </p:blipFill>
        <p:spPr>
          <a:xfrm>
            <a:off x="9262138" y="268050"/>
            <a:ext cx="2482850" cy="2484438"/>
          </a:xfrm>
          <a:prstGeom prst="rect">
            <a:avLst/>
          </a:prstGeom>
          <a:noFill/>
          <a:ln>
            <a:noFill/>
          </a:ln>
        </p:spPr>
      </p:pic>
      <p:pic>
        <p:nvPicPr>
          <p:cNvPr descr="Logo, company name&#10;&#10;Description automatically generated" id="144" name="Google Shape;144;g2bae714ee72_1_0"/>
          <p:cNvPicPr preferRelativeResize="0"/>
          <p:nvPr/>
        </p:nvPicPr>
        <p:blipFill rotWithShape="1">
          <a:blip r:embed="rId4">
            <a:alphaModFix/>
          </a:blip>
          <a:srcRect b="0" l="0" r="0" t="0"/>
          <a:stretch/>
        </p:blipFill>
        <p:spPr>
          <a:xfrm>
            <a:off x="6881563" y="415688"/>
            <a:ext cx="2189163" cy="2189163"/>
          </a:xfrm>
          <a:prstGeom prst="rect">
            <a:avLst/>
          </a:prstGeom>
          <a:noFill/>
          <a:ln>
            <a:noFill/>
          </a:ln>
        </p:spPr>
      </p:pic>
      <p:pic>
        <p:nvPicPr>
          <p:cNvPr id="145" name="Google Shape;145;g2bae714ee72_1_0"/>
          <p:cNvPicPr preferRelativeResize="0"/>
          <p:nvPr/>
        </p:nvPicPr>
        <p:blipFill>
          <a:blip r:embed="rId5">
            <a:alphaModFix/>
          </a:blip>
          <a:stretch>
            <a:fillRect/>
          </a:stretch>
        </p:blipFill>
        <p:spPr>
          <a:xfrm>
            <a:off x="8247925" y="2604837"/>
            <a:ext cx="2759813" cy="1451127"/>
          </a:xfrm>
          <a:prstGeom prst="rect">
            <a:avLst/>
          </a:prstGeom>
          <a:noFill/>
          <a:ln>
            <a:noFill/>
          </a:ln>
        </p:spPr>
      </p:pic>
      <p:pic>
        <p:nvPicPr>
          <p:cNvPr id="146" name="Google Shape;146;g2bae714ee72_1_0"/>
          <p:cNvPicPr preferRelativeResize="0"/>
          <p:nvPr/>
        </p:nvPicPr>
        <p:blipFill>
          <a:blip r:embed="rId6">
            <a:alphaModFix/>
          </a:blip>
          <a:stretch>
            <a:fillRect/>
          </a:stretch>
        </p:blipFill>
        <p:spPr>
          <a:xfrm>
            <a:off x="7352163" y="4432863"/>
            <a:ext cx="3981450" cy="115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bae714ee72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Types of taxes may include:</a:t>
            </a:r>
            <a:endParaRPr/>
          </a:p>
        </p:txBody>
      </p:sp>
      <p:sp>
        <p:nvSpPr>
          <p:cNvPr id="153" name="Google Shape;153;g2bae714ee72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61950" lvl="0" marL="457200" rtl="0" algn="l">
              <a:spcBef>
                <a:spcPts val="1000"/>
              </a:spcBef>
              <a:spcAft>
                <a:spcPts val="0"/>
              </a:spcAft>
              <a:buSzPts val="2100"/>
              <a:buChar char="•"/>
            </a:pPr>
            <a:r>
              <a:rPr lang="en-US" sz="3100"/>
              <a:t>Sales tax</a:t>
            </a:r>
            <a:endParaRPr sz="3100"/>
          </a:p>
          <a:p>
            <a:pPr indent="-361950" lvl="0" marL="457200" rtl="0" algn="l">
              <a:spcBef>
                <a:spcPts val="0"/>
              </a:spcBef>
              <a:spcAft>
                <a:spcPts val="0"/>
              </a:spcAft>
              <a:buSzPts val="2100"/>
              <a:buChar char="•"/>
            </a:pPr>
            <a:r>
              <a:rPr lang="en-US" sz="3100"/>
              <a:t>Income tax</a:t>
            </a:r>
            <a:endParaRPr sz="3100"/>
          </a:p>
          <a:p>
            <a:pPr indent="-361950" lvl="0" marL="457200" rtl="0" algn="l">
              <a:spcBef>
                <a:spcPts val="0"/>
              </a:spcBef>
              <a:spcAft>
                <a:spcPts val="0"/>
              </a:spcAft>
              <a:buSzPts val="2100"/>
              <a:buChar char="•"/>
            </a:pPr>
            <a:r>
              <a:rPr lang="en-US" sz="3100"/>
              <a:t>Excise tax</a:t>
            </a:r>
            <a:endParaRPr sz="3100"/>
          </a:p>
          <a:p>
            <a:pPr indent="-361950" lvl="0" marL="457200" rtl="0" algn="l">
              <a:spcBef>
                <a:spcPts val="0"/>
              </a:spcBef>
              <a:spcAft>
                <a:spcPts val="0"/>
              </a:spcAft>
              <a:buSzPts val="2100"/>
              <a:buChar char="•"/>
            </a:pPr>
            <a:r>
              <a:rPr lang="en-US" sz="3100"/>
              <a:t>Property tax</a:t>
            </a:r>
            <a:endParaRPr sz="3100"/>
          </a:p>
          <a:p>
            <a:pPr indent="-361950" lvl="0" marL="457200" rtl="0" algn="l">
              <a:spcBef>
                <a:spcPts val="0"/>
              </a:spcBef>
              <a:spcAft>
                <a:spcPts val="0"/>
              </a:spcAft>
              <a:buSzPts val="2100"/>
              <a:buChar char="•"/>
            </a:pPr>
            <a:r>
              <a:rPr lang="en-US" sz="3100"/>
              <a:t>Payroll taxes</a:t>
            </a:r>
            <a:endParaRPr sz="3100"/>
          </a:p>
          <a:p>
            <a:pPr indent="-361950" lvl="0" marL="457200" rtl="0" algn="l">
              <a:spcBef>
                <a:spcPts val="0"/>
              </a:spcBef>
              <a:spcAft>
                <a:spcPts val="0"/>
              </a:spcAft>
              <a:buSzPts val="2100"/>
              <a:buChar char="•"/>
            </a:pPr>
            <a:r>
              <a:rPr lang="en-US" sz="3100"/>
              <a:t>Use tax</a:t>
            </a:r>
            <a:endParaRPr sz="3100"/>
          </a:p>
          <a:p>
            <a:pPr indent="-361950" lvl="0" marL="457200" rtl="0" algn="l">
              <a:spcBef>
                <a:spcPts val="0"/>
              </a:spcBef>
              <a:spcAft>
                <a:spcPts val="0"/>
              </a:spcAft>
              <a:buSzPts val="2100"/>
              <a:buChar char="•"/>
            </a:pPr>
            <a:r>
              <a:rPr lang="en-US" sz="3100"/>
              <a:t>Franchise tax</a:t>
            </a:r>
            <a:endParaRPr sz="3100"/>
          </a:p>
          <a:p>
            <a:pPr indent="-361950" lvl="0" marL="457200" rtl="0" algn="l">
              <a:spcBef>
                <a:spcPts val="0"/>
              </a:spcBef>
              <a:spcAft>
                <a:spcPts val="0"/>
              </a:spcAft>
              <a:buSzPts val="2100"/>
              <a:buChar char="•"/>
            </a:pPr>
            <a:r>
              <a:rPr lang="en-US" sz="3100"/>
              <a:t>Tariffs and import taxes</a:t>
            </a:r>
            <a:endParaRPr sz="3100"/>
          </a:p>
        </p:txBody>
      </p:sp>
      <p:pic>
        <p:nvPicPr>
          <p:cNvPr id="154" name="Google Shape;154;g2bae714ee72_0_0"/>
          <p:cNvPicPr preferRelativeResize="0"/>
          <p:nvPr/>
        </p:nvPicPr>
        <p:blipFill>
          <a:blip r:embed="rId3">
            <a:alphaModFix/>
          </a:blip>
          <a:stretch>
            <a:fillRect/>
          </a:stretch>
        </p:blipFill>
        <p:spPr>
          <a:xfrm>
            <a:off x="6262900" y="1825622"/>
            <a:ext cx="5473701" cy="3656450"/>
          </a:xfrm>
          <a:prstGeom prst="rect">
            <a:avLst/>
          </a:prstGeom>
          <a:noFill/>
          <a:ln>
            <a:noFill/>
          </a:ln>
        </p:spPr>
      </p:pic>
      <p:sp>
        <p:nvSpPr>
          <p:cNvPr id="155" name="Google Shape;155;g2bae714ee72_0_0"/>
          <p:cNvSpPr txBox="1"/>
          <p:nvPr/>
        </p:nvSpPr>
        <p:spPr>
          <a:xfrm>
            <a:off x="6262900" y="5700400"/>
            <a:ext cx="5875200" cy="5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Source: https://www.investopedia.com/terms/t/taxes.asp</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bae714ee72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Sales (Use) Tax</a:t>
            </a:r>
            <a:endParaRPr/>
          </a:p>
        </p:txBody>
      </p:sp>
      <p:sp>
        <p:nvSpPr>
          <p:cNvPr id="162" name="Google Shape;162;g2bae714ee72_0_6"/>
          <p:cNvSpPr txBox="1"/>
          <p:nvPr>
            <p:ph idx="1" type="body"/>
          </p:nvPr>
        </p:nvSpPr>
        <p:spPr>
          <a:xfrm>
            <a:off x="838200" y="1690825"/>
            <a:ext cx="7800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Tax charged during a sale</a:t>
            </a:r>
            <a:endParaRPr/>
          </a:p>
          <a:p>
            <a:pPr indent="-342900" lvl="0" marL="457200" rtl="0" algn="l">
              <a:spcBef>
                <a:spcPts val="0"/>
              </a:spcBef>
              <a:spcAft>
                <a:spcPts val="0"/>
              </a:spcAft>
              <a:buSzPts val="1800"/>
              <a:buChar char="•"/>
            </a:pPr>
            <a:r>
              <a:rPr lang="en-US"/>
              <a:t>Can be more than one tax charged on a sale</a:t>
            </a:r>
            <a:endParaRPr/>
          </a:p>
          <a:p>
            <a:pPr indent="0" lvl="0" marL="0" rtl="0" algn="l">
              <a:spcBef>
                <a:spcPts val="1000"/>
              </a:spcBef>
              <a:spcAft>
                <a:spcPts val="0"/>
              </a:spcAft>
              <a:buNone/>
            </a:pPr>
            <a:r>
              <a:rPr lang="en-US"/>
              <a:t>Questions t</a:t>
            </a:r>
            <a:r>
              <a:rPr lang="en-US"/>
              <a:t>o ask:</a:t>
            </a:r>
            <a:endParaRPr/>
          </a:p>
          <a:p>
            <a:pPr indent="-342900" lvl="0" marL="457200" rtl="0" algn="l">
              <a:spcBef>
                <a:spcPts val="1000"/>
              </a:spcBef>
              <a:spcAft>
                <a:spcPts val="0"/>
              </a:spcAft>
              <a:buSzPts val="1800"/>
              <a:buChar char="●"/>
            </a:pPr>
            <a:r>
              <a:rPr lang="en-US"/>
              <a:t>Where and to whom do I sell my products?</a:t>
            </a:r>
            <a:endParaRPr/>
          </a:p>
          <a:p>
            <a:pPr indent="-342900" lvl="0" marL="457200" rtl="0" algn="l">
              <a:spcBef>
                <a:spcPts val="0"/>
              </a:spcBef>
              <a:spcAft>
                <a:spcPts val="0"/>
              </a:spcAft>
              <a:buSzPts val="1800"/>
              <a:buChar char="●"/>
            </a:pPr>
            <a:r>
              <a:rPr lang="en-US"/>
              <a:t>Am I responsible for sales tax collection and reporting?</a:t>
            </a:r>
            <a:endParaRPr/>
          </a:p>
          <a:p>
            <a:pPr indent="-342900" lvl="0" marL="457200" rtl="0" algn="l">
              <a:spcBef>
                <a:spcPts val="0"/>
              </a:spcBef>
              <a:spcAft>
                <a:spcPts val="0"/>
              </a:spcAft>
              <a:buSzPts val="1800"/>
              <a:buChar char="●"/>
            </a:pPr>
            <a:r>
              <a:rPr lang="en-US"/>
              <a:t>Is my point-of-sale system able to track my sales tax requirements?</a:t>
            </a:r>
            <a:endParaRPr/>
          </a:p>
          <a:p>
            <a:pPr indent="-342900" lvl="0" marL="457200" rtl="0" algn="l">
              <a:spcBef>
                <a:spcPts val="0"/>
              </a:spcBef>
              <a:spcAft>
                <a:spcPts val="0"/>
              </a:spcAft>
              <a:buSzPts val="1800"/>
              <a:buChar char="●"/>
            </a:pPr>
            <a:r>
              <a:rPr lang="en-US"/>
              <a:t>Consult with my team for registration and reporting requirements.</a:t>
            </a:r>
            <a:endParaRPr/>
          </a:p>
        </p:txBody>
      </p:sp>
      <p:pic>
        <p:nvPicPr>
          <p:cNvPr id="163" name="Google Shape;163;g2bae714ee72_0_6"/>
          <p:cNvPicPr preferRelativeResize="0"/>
          <p:nvPr/>
        </p:nvPicPr>
        <p:blipFill>
          <a:blip r:embed="rId3">
            <a:alphaModFix/>
          </a:blip>
          <a:stretch>
            <a:fillRect/>
          </a:stretch>
        </p:blipFill>
        <p:spPr>
          <a:xfrm>
            <a:off x="7775250" y="365125"/>
            <a:ext cx="4154250" cy="276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bae714ee72_0_12"/>
          <p:cNvSpPr txBox="1"/>
          <p:nvPr>
            <p:ph type="title"/>
          </p:nvPr>
        </p:nvSpPr>
        <p:spPr>
          <a:xfrm>
            <a:off x="368175" y="997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Income Tax</a:t>
            </a:r>
            <a:endParaRPr/>
          </a:p>
        </p:txBody>
      </p:sp>
      <p:sp>
        <p:nvSpPr>
          <p:cNvPr id="170" name="Google Shape;170;g2bae714ee72_0_12"/>
          <p:cNvSpPr txBox="1"/>
          <p:nvPr>
            <p:ph idx="1" type="body"/>
          </p:nvPr>
        </p:nvSpPr>
        <p:spPr>
          <a:xfrm>
            <a:off x="563000" y="1105000"/>
            <a:ext cx="7648500" cy="5405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50">
                <a:solidFill>
                  <a:srgbClr val="111111"/>
                </a:solidFill>
                <a:highlight>
                  <a:srgbClr val="FFFFFF"/>
                </a:highlight>
                <a:latin typeface="Arial"/>
                <a:ea typeface="Arial"/>
                <a:cs typeface="Arial"/>
                <a:sym typeface="Arial"/>
              </a:rPr>
              <a:t>“</a:t>
            </a:r>
            <a:r>
              <a:rPr lang="en-US" sz="2250">
                <a:solidFill>
                  <a:srgbClr val="111111"/>
                </a:solidFill>
                <a:highlight>
                  <a:srgbClr val="FFFFFF"/>
                </a:highlight>
                <a:latin typeface="Arial"/>
                <a:ea typeface="Arial"/>
                <a:cs typeface="Arial"/>
                <a:sym typeface="Arial"/>
              </a:rPr>
              <a:t>Income tax” refers to a type of tax imposed on income generated by businesses and individuals</a:t>
            </a:r>
            <a:r>
              <a:rPr lang="en-US" sz="2250">
                <a:solidFill>
                  <a:srgbClr val="111111"/>
                </a:solidFill>
                <a:highlight>
                  <a:srgbClr val="FFFFFF"/>
                </a:highlight>
                <a:latin typeface="Arial"/>
                <a:ea typeface="Arial"/>
                <a:cs typeface="Arial"/>
                <a:sym typeface="Arial"/>
              </a:rPr>
              <a:t> </a:t>
            </a:r>
            <a:endParaRPr sz="2250">
              <a:solidFill>
                <a:srgbClr val="111111"/>
              </a:solidFill>
              <a:highlight>
                <a:srgbClr val="FFFFFF"/>
              </a:highlight>
              <a:latin typeface="Arial"/>
              <a:ea typeface="Arial"/>
              <a:cs typeface="Arial"/>
              <a:sym typeface="Arial"/>
            </a:endParaRPr>
          </a:p>
          <a:p>
            <a:pPr indent="-371475" lvl="0" marL="457200" rtl="0" algn="l">
              <a:lnSpc>
                <a:spcPct val="115000"/>
              </a:lnSpc>
              <a:spcBef>
                <a:spcPts val="2100"/>
              </a:spcBef>
              <a:spcAft>
                <a:spcPts val="0"/>
              </a:spcAft>
              <a:buClr>
                <a:srgbClr val="111111"/>
              </a:buClr>
              <a:buSzPts val="2250"/>
              <a:buFont typeface="Arial"/>
              <a:buChar char="•"/>
            </a:pPr>
            <a:r>
              <a:rPr lang="en-US" sz="2250">
                <a:solidFill>
                  <a:srgbClr val="111111"/>
                </a:solidFill>
                <a:highlight>
                  <a:schemeClr val="lt1"/>
                </a:highlight>
                <a:latin typeface="Arial"/>
                <a:ea typeface="Arial"/>
                <a:cs typeface="Arial"/>
                <a:sym typeface="Arial"/>
              </a:rPr>
              <a:t>Source of revenue for governments</a:t>
            </a:r>
            <a:endParaRPr sz="2250">
              <a:solidFill>
                <a:srgbClr val="111111"/>
              </a:solidFill>
              <a:highlight>
                <a:schemeClr val="lt1"/>
              </a:highlight>
              <a:latin typeface="Arial"/>
              <a:ea typeface="Arial"/>
              <a:cs typeface="Arial"/>
              <a:sym typeface="Arial"/>
            </a:endParaRPr>
          </a:p>
          <a:p>
            <a:pPr indent="-371475" lvl="0" marL="457200" rtl="0" algn="l">
              <a:lnSpc>
                <a:spcPct val="115000"/>
              </a:lnSpc>
              <a:spcBef>
                <a:spcPts val="0"/>
              </a:spcBef>
              <a:spcAft>
                <a:spcPts val="0"/>
              </a:spcAft>
              <a:buClr>
                <a:srgbClr val="111111"/>
              </a:buClr>
              <a:buSzPts val="2250"/>
              <a:buFont typeface="Arial"/>
              <a:buChar char="•"/>
            </a:pPr>
            <a:r>
              <a:rPr lang="en-US" sz="2250">
                <a:solidFill>
                  <a:srgbClr val="111111"/>
                </a:solidFill>
                <a:highlight>
                  <a:srgbClr val="FFFFFF"/>
                </a:highlight>
                <a:latin typeface="Arial"/>
                <a:ea typeface="Arial"/>
                <a:cs typeface="Arial"/>
                <a:sym typeface="Arial"/>
              </a:rPr>
              <a:t>Taxpayers and businesses</a:t>
            </a:r>
            <a:r>
              <a:rPr lang="en-US" sz="2250">
                <a:solidFill>
                  <a:srgbClr val="111111"/>
                </a:solidFill>
                <a:highlight>
                  <a:srgbClr val="FFFFFF"/>
                </a:highlight>
                <a:latin typeface="Arial"/>
                <a:ea typeface="Arial"/>
                <a:cs typeface="Arial"/>
                <a:sym typeface="Arial"/>
              </a:rPr>
              <a:t> must </a:t>
            </a:r>
            <a:r>
              <a:rPr lang="en-US" sz="2250">
                <a:solidFill>
                  <a:srgbClr val="111111"/>
                </a:solidFill>
                <a:highlight>
                  <a:srgbClr val="FFFFFF"/>
                </a:highlight>
                <a:latin typeface="Arial"/>
                <a:ea typeface="Arial"/>
                <a:cs typeface="Arial"/>
                <a:sym typeface="Arial"/>
              </a:rPr>
              <a:t>annually</a:t>
            </a:r>
            <a:r>
              <a:rPr lang="en-US" sz="2250">
                <a:solidFill>
                  <a:srgbClr val="111111"/>
                </a:solidFill>
                <a:highlight>
                  <a:srgbClr val="FFFFFF"/>
                </a:highlight>
                <a:latin typeface="Arial"/>
                <a:ea typeface="Arial"/>
                <a:cs typeface="Arial"/>
                <a:sym typeface="Arial"/>
              </a:rPr>
              <a:t> report  income and file a tax return </a:t>
            </a:r>
            <a:endParaRPr sz="2250">
              <a:solidFill>
                <a:srgbClr val="111111"/>
              </a:solidFill>
              <a:highlight>
                <a:srgbClr val="FFFFFF"/>
              </a:highlight>
              <a:latin typeface="Arial"/>
              <a:ea typeface="Arial"/>
              <a:cs typeface="Arial"/>
              <a:sym typeface="Arial"/>
            </a:endParaRPr>
          </a:p>
          <a:p>
            <a:pPr indent="0" lvl="0" marL="0" rtl="0" algn="l">
              <a:lnSpc>
                <a:spcPct val="115000"/>
              </a:lnSpc>
              <a:spcBef>
                <a:spcPts val="2100"/>
              </a:spcBef>
              <a:spcAft>
                <a:spcPts val="0"/>
              </a:spcAft>
              <a:buNone/>
            </a:pPr>
            <a:r>
              <a:rPr lang="en-US" sz="2250">
                <a:solidFill>
                  <a:srgbClr val="111111"/>
                </a:solidFill>
                <a:highlight>
                  <a:srgbClr val="FFFFFF"/>
                </a:highlight>
                <a:latin typeface="Arial"/>
                <a:ea typeface="Arial"/>
                <a:cs typeface="Arial"/>
                <a:sym typeface="Arial"/>
              </a:rPr>
              <a:t>Questions to ask:</a:t>
            </a:r>
            <a:endParaRPr sz="2250">
              <a:solidFill>
                <a:srgbClr val="111111"/>
              </a:solidFill>
              <a:highlight>
                <a:srgbClr val="FFFFFF"/>
              </a:highlight>
              <a:latin typeface="Arial"/>
              <a:ea typeface="Arial"/>
              <a:cs typeface="Arial"/>
              <a:sym typeface="Arial"/>
            </a:endParaRPr>
          </a:p>
          <a:p>
            <a:pPr indent="-371475" lvl="0" marL="457200" rtl="0" algn="l">
              <a:lnSpc>
                <a:spcPct val="115000"/>
              </a:lnSpc>
              <a:spcBef>
                <a:spcPts val="2100"/>
              </a:spcBef>
              <a:spcAft>
                <a:spcPts val="0"/>
              </a:spcAft>
              <a:buClr>
                <a:srgbClr val="111111"/>
              </a:buClr>
              <a:buSzPts val="2250"/>
              <a:buFont typeface="Arial"/>
              <a:buChar char="●"/>
            </a:pPr>
            <a:r>
              <a:rPr lang="en-US" sz="2250">
                <a:solidFill>
                  <a:srgbClr val="111111"/>
                </a:solidFill>
                <a:highlight>
                  <a:srgbClr val="FFFFFF"/>
                </a:highlight>
                <a:latin typeface="Arial"/>
                <a:ea typeface="Arial"/>
                <a:cs typeface="Arial"/>
                <a:sym typeface="Arial"/>
              </a:rPr>
              <a:t>How does my business structure impact my personal and business assessment?</a:t>
            </a:r>
            <a:endParaRPr sz="2250">
              <a:solidFill>
                <a:srgbClr val="111111"/>
              </a:solidFill>
              <a:highlight>
                <a:srgbClr val="FFFFFF"/>
              </a:highlight>
              <a:latin typeface="Arial"/>
              <a:ea typeface="Arial"/>
              <a:cs typeface="Arial"/>
              <a:sym typeface="Arial"/>
            </a:endParaRPr>
          </a:p>
          <a:p>
            <a:pPr indent="-371475" lvl="0" marL="457200" rtl="0" algn="l">
              <a:lnSpc>
                <a:spcPct val="115000"/>
              </a:lnSpc>
              <a:spcBef>
                <a:spcPts val="0"/>
              </a:spcBef>
              <a:spcAft>
                <a:spcPts val="0"/>
              </a:spcAft>
              <a:buClr>
                <a:srgbClr val="111111"/>
              </a:buClr>
              <a:buSzPts val="2250"/>
              <a:buFont typeface="Arial"/>
              <a:buChar char="●"/>
            </a:pPr>
            <a:r>
              <a:rPr lang="en-US" sz="2250">
                <a:solidFill>
                  <a:srgbClr val="111111"/>
                </a:solidFill>
                <a:highlight>
                  <a:srgbClr val="FFFFFF"/>
                </a:highlight>
                <a:latin typeface="Arial"/>
                <a:ea typeface="Arial"/>
                <a:cs typeface="Arial"/>
                <a:sym typeface="Arial"/>
              </a:rPr>
              <a:t>Are there business practices and procedures that can limit my income tax </a:t>
            </a:r>
            <a:r>
              <a:rPr lang="en-US" sz="2250">
                <a:solidFill>
                  <a:srgbClr val="111111"/>
                </a:solidFill>
                <a:highlight>
                  <a:srgbClr val="FFFFFF"/>
                </a:highlight>
                <a:latin typeface="Arial"/>
                <a:ea typeface="Arial"/>
                <a:cs typeface="Arial"/>
                <a:sym typeface="Arial"/>
              </a:rPr>
              <a:t>responsibilities</a:t>
            </a:r>
            <a:r>
              <a:rPr lang="en-US" sz="2250">
                <a:solidFill>
                  <a:srgbClr val="111111"/>
                </a:solidFill>
                <a:highlight>
                  <a:srgbClr val="FFFFFF"/>
                </a:highlight>
                <a:latin typeface="Arial"/>
                <a:ea typeface="Arial"/>
                <a:cs typeface="Arial"/>
                <a:sym typeface="Arial"/>
              </a:rPr>
              <a:t>?</a:t>
            </a:r>
            <a:endParaRPr sz="2250">
              <a:solidFill>
                <a:srgbClr val="111111"/>
              </a:solidFill>
              <a:highlight>
                <a:srgbClr val="FFFFFF"/>
              </a:highlight>
              <a:latin typeface="Arial"/>
              <a:ea typeface="Arial"/>
              <a:cs typeface="Arial"/>
              <a:sym typeface="Arial"/>
            </a:endParaRPr>
          </a:p>
          <a:p>
            <a:pPr indent="0" lvl="0" marL="0" rtl="0" algn="l">
              <a:lnSpc>
                <a:spcPct val="115000"/>
              </a:lnSpc>
              <a:spcBef>
                <a:spcPts val="2100"/>
              </a:spcBef>
              <a:spcAft>
                <a:spcPts val="2100"/>
              </a:spcAft>
              <a:buClr>
                <a:schemeClr val="dk1"/>
              </a:buClr>
              <a:buSzPts val="1100"/>
              <a:buFont typeface="Arial"/>
              <a:buNone/>
            </a:pPr>
            <a:r>
              <a:t/>
            </a:r>
            <a:endParaRPr sz="2050">
              <a:solidFill>
                <a:srgbClr val="0000EE"/>
              </a:solidFill>
              <a:highlight>
                <a:srgbClr val="FFFFFF"/>
              </a:highlight>
              <a:latin typeface="Arial"/>
              <a:ea typeface="Arial"/>
              <a:cs typeface="Arial"/>
              <a:sym typeface="Arial"/>
            </a:endParaRPr>
          </a:p>
        </p:txBody>
      </p:sp>
      <p:pic>
        <p:nvPicPr>
          <p:cNvPr id="171" name="Google Shape;171;g2bae714ee72_0_12"/>
          <p:cNvPicPr preferRelativeResize="0"/>
          <p:nvPr/>
        </p:nvPicPr>
        <p:blipFill>
          <a:blip r:embed="rId3">
            <a:alphaModFix/>
          </a:blip>
          <a:stretch>
            <a:fillRect/>
          </a:stretch>
        </p:blipFill>
        <p:spPr>
          <a:xfrm>
            <a:off x="7685500" y="1425475"/>
            <a:ext cx="4244649" cy="284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bae714ee72_0_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Excise Tax</a:t>
            </a:r>
            <a:endParaRPr/>
          </a:p>
        </p:txBody>
      </p:sp>
      <p:sp>
        <p:nvSpPr>
          <p:cNvPr id="178" name="Google Shape;178;g2bae714ee72_0_18"/>
          <p:cNvSpPr txBox="1"/>
          <p:nvPr>
            <p:ph idx="1" type="body"/>
          </p:nvPr>
        </p:nvSpPr>
        <p:spPr>
          <a:xfrm>
            <a:off x="517725" y="1515100"/>
            <a:ext cx="5633100" cy="4802700"/>
          </a:xfrm>
          <a:prstGeom prst="rect">
            <a:avLst/>
          </a:prstGeom>
        </p:spPr>
        <p:txBody>
          <a:bodyPr anchorCtr="0" anchor="t" bIns="45700" lIns="91425" spcFirstLastPara="1" rIns="91425" wrap="square" tIns="45700">
            <a:normAutofit lnSpcReduction="10000"/>
          </a:bodyPr>
          <a:lstStyle/>
          <a:p>
            <a:pPr indent="-419100" lvl="0" marL="457200" rtl="0" algn="l">
              <a:spcBef>
                <a:spcPts val="1000"/>
              </a:spcBef>
              <a:spcAft>
                <a:spcPts val="0"/>
              </a:spcAft>
              <a:buSzPts val="3000"/>
              <a:buChar char="•"/>
            </a:pPr>
            <a:r>
              <a:rPr lang="en-US" sz="3000"/>
              <a:t>Known as “l</a:t>
            </a:r>
            <a:r>
              <a:rPr lang="en-US" sz="3000"/>
              <a:t>uxury tax”</a:t>
            </a:r>
            <a:endParaRPr sz="3000"/>
          </a:p>
          <a:p>
            <a:pPr indent="-419100" lvl="0" marL="457200" rtl="0" algn="l">
              <a:spcBef>
                <a:spcPts val="0"/>
              </a:spcBef>
              <a:spcAft>
                <a:spcPts val="0"/>
              </a:spcAft>
              <a:buSzPts val="3000"/>
              <a:buChar char="•"/>
            </a:pPr>
            <a:r>
              <a:rPr lang="en-US" sz="3000"/>
              <a:t> </a:t>
            </a:r>
            <a:r>
              <a:rPr lang="en-US" sz="3000"/>
              <a:t>tobacco, </a:t>
            </a:r>
            <a:r>
              <a:rPr lang="en-US" sz="3000"/>
              <a:t>fuel, and alcoholic beverages</a:t>
            </a:r>
            <a:endParaRPr sz="3000"/>
          </a:p>
          <a:p>
            <a:pPr indent="-419100" lvl="0" marL="457200" rtl="0" algn="l">
              <a:spcBef>
                <a:spcPts val="0"/>
              </a:spcBef>
              <a:spcAft>
                <a:spcPts val="0"/>
              </a:spcAft>
              <a:buSzPts val="3000"/>
              <a:buChar char="•"/>
            </a:pPr>
            <a:r>
              <a:rPr lang="en-US" sz="3000"/>
              <a:t>Spirits, such as maple infused liquor, are taxable</a:t>
            </a:r>
            <a:endParaRPr sz="3000"/>
          </a:p>
          <a:p>
            <a:pPr indent="0" lvl="0" marL="0" rtl="0" algn="l">
              <a:spcBef>
                <a:spcPts val="1000"/>
              </a:spcBef>
              <a:spcAft>
                <a:spcPts val="0"/>
              </a:spcAft>
              <a:buNone/>
            </a:pPr>
            <a:r>
              <a:rPr lang="en-US" sz="3000"/>
              <a:t>Questions to ask:</a:t>
            </a:r>
            <a:endParaRPr sz="3000"/>
          </a:p>
          <a:p>
            <a:pPr indent="-419100" lvl="0" marL="457200" rtl="0" algn="l">
              <a:spcBef>
                <a:spcPts val="1000"/>
              </a:spcBef>
              <a:spcAft>
                <a:spcPts val="0"/>
              </a:spcAft>
              <a:buSzPts val="3000"/>
              <a:buChar char="•"/>
            </a:pPr>
            <a:r>
              <a:rPr lang="en-US" sz="3000"/>
              <a:t>Are you making or selling maple wine or other maple based alcoholic products?</a:t>
            </a:r>
            <a:endParaRPr sz="3000"/>
          </a:p>
          <a:p>
            <a:pPr indent="-419100" lvl="0" marL="457200" rtl="0" algn="l">
              <a:spcBef>
                <a:spcPts val="0"/>
              </a:spcBef>
              <a:spcAft>
                <a:spcPts val="0"/>
              </a:spcAft>
              <a:buSzPts val="3000"/>
              <a:buChar char="•"/>
            </a:pPr>
            <a:r>
              <a:rPr lang="en-US" sz="3000"/>
              <a:t>Are you selling to general public, wholesaler, others? </a:t>
            </a:r>
            <a:endParaRPr sz="3000"/>
          </a:p>
        </p:txBody>
      </p:sp>
      <p:pic>
        <p:nvPicPr>
          <p:cNvPr id="179" name="Google Shape;179;g2bae714ee72_0_18"/>
          <p:cNvPicPr preferRelativeResize="0"/>
          <p:nvPr/>
        </p:nvPicPr>
        <p:blipFill>
          <a:blip r:embed="rId3">
            <a:alphaModFix/>
          </a:blip>
          <a:stretch>
            <a:fillRect/>
          </a:stretch>
        </p:blipFill>
        <p:spPr>
          <a:xfrm>
            <a:off x="6419075" y="365124"/>
            <a:ext cx="5339500" cy="262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2022-07-12T16:23:30Z</dcterms:created>
  <dc:creator>cindy.martel</dc:creator>
</cp:coreProperties>
</file>