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W5yBIKS6/dT3hCTSaRCtllo/Vw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indy Marte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7-08T23:23:23.211">
    <p:pos x="3934" y="221"/>
    <p:text>Added here</p:text>
    <p:extLst>
      <p:ext uri="{C676402C-5697-4E1C-873F-D02D1690AC5C}">
        <p15:threadingInfo timeZoneBias="0"/>
      </p:ext>
      <p:ext uri="http://customooxmlschemas.google.com/">
        <go:slidesCustomData xmlns:go="http://customooxmlschemas.google.com/" commentPostId="AAABQhXo08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dacs.virginia.gov/pdf/homefdapplication.pdf" TargetMode="External"/><Relationship Id="rId3" Type="http://schemas.openxmlformats.org/officeDocument/2006/relationships/hyperlink" Target="https://www.vdacs.virginia.gov/pdf/kitchenbillfaq.pdf" TargetMode="External"/><Relationship Id="rId4" Type="http://schemas.openxmlformats.org/officeDocument/2006/relationships/hyperlink" Target="https://agriculture.wv.gov/wp-content/uploads/2023/02/Farmers-Market-Vendor-Guide.pdf"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8ad356077_1_163:notes"/>
          <p:cNvSpPr/>
          <p:nvPr>
            <p:ph idx="2" type="sldImg"/>
          </p:nvPr>
        </p:nvSpPr>
        <p:spPr>
          <a:xfrm>
            <a:off x="693946" y="1142608"/>
            <a:ext cx="54702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2e8ad356077_1_163:notes"/>
          <p:cNvSpPr txBox="1"/>
          <p:nvPr>
            <p:ph idx="1" type="body"/>
          </p:nvPr>
        </p:nvSpPr>
        <p:spPr>
          <a:xfrm>
            <a:off x="686113" y="4400688"/>
            <a:ext cx="5485800" cy="3600600"/>
          </a:xfrm>
          <a:prstGeom prst="rect">
            <a:avLst/>
          </a:prstGeom>
          <a:noFill/>
          <a:ln>
            <a:noFill/>
          </a:ln>
        </p:spPr>
        <p:txBody>
          <a:bodyPr anchorCtr="0" anchor="t" bIns="45150" lIns="90325" spcFirstLastPara="1" rIns="90325" wrap="square" tIns="45150">
            <a:noAutofit/>
          </a:bodyPr>
          <a:lstStyle/>
          <a:p>
            <a:pPr indent="0" lvl="0" marL="0" rtl="0" algn="l">
              <a:lnSpc>
                <a:spcPct val="100000"/>
              </a:lnSpc>
              <a:spcBef>
                <a:spcPts val="0"/>
              </a:spcBef>
              <a:spcAft>
                <a:spcPts val="0"/>
              </a:spcAft>
              <a:buSzPts val="1100"/>
              <a:buNone/>
            </a:pPr>
            <a:r>
              <a:rPr lang="en-US"/>
              <a:t>Welcome to Future Generations University’s business learning sessions for maple enterprise development. This session will provide an introduction to self-assessment through a SWOT tool - an important part of your enterprise development. We would like to acknowledge the programs that have assisted us assembling this information, particularly the USDA AMS-ACER Access Grant Program as well as the resources developed by other maple development programs.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Please remember that this session is not intended to advise you on how to conduct your business.  As in previous sessions we encourage you to determine what will work best for your situation. Hopefully this session will provide answers to some of your questions and needed resources in the area of marketing.  So, get your pen and paper ready, and put on your thinking cap!</a:t>
            </a:r>
            <a:endParaRPr/>
          </a:p>
        </p:txBody>
      </p:sp>
      <p:sp>
        <p:nvSpPr>
          <p:cNvPr id="158" name="Google Shape;158;g2e8ad356077_1_163:notes"/>
          <p:cNvSpPr txBox="1"/>
          <p:nvPr>
            <p:ph idx="12" type="sldNum"/>
          </p:nvPr>
        </p:nvSpPr>
        <p:spPr>
          <a:xfrm>
            <a:off x="3884842" y="8685071"/>
            <a:ext cx="2971500" cy="459000"/>
          </a:xfrm>
          <a:prstGeom prst="rect">
            <a:avLst/>
          </a:prstGeom>
          <a:noFill/>
          <a:ln>
            <a:noFill/>
          </a:ln>
        </p:spPr>
        <p:txBody>
          <a:bodyPr anchorCtr="0" anchor="b" bIns="45150" lIns="90325" spcFirstLastPara="1" rIns="90325" wrap="square" tIns="451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74c1ec9713_1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74c1ec9713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a581480566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a58148056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6543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Marketing thought—telephone numbers, web-site address and e-mail addresses are permitted but not required; how can a customer re/order your product?</a:t>
            </a:r>
            <a:endParaRPr sz="2800">
              <a:solidFill>
                <a:schemeClr val="dk1"/>
              </a:solidFill>
              <a:latin typeface="Calibri"/>
              <a:ea typeface="Calibri"/>
              <a:cs typeface="Calibri"/>
              <a:sym typeface="Calibri"/>
            </a:endParaRPr>
          </a:p>
          <a:p>
            <a:pPr indent="-265430" lvl="0" marL="228600" rtl="0" algn="l">
              <a:lnSpc>
                <a:spcPct val="90000"/>
              </a:lnSpc>
              <a:spcBef>
                <a:spcPts val="1000"/>
              </a:spcBef>
              <a:spcAft>
                <a:spcPts val="0"/>
              </a:spcAft>
              <a:buClr>
                <a:schemeClr val="dk1"/>
              </a:buClr>
              <a:buSzPts val="2800"/>
              <a:buFont typeface="Calibri"/>
              <a:buChar char="•"/>
            </a:pPr>
            <a:r>
              <a:t/>
            </a:r>
            <a:endParaRPr sz="2800">
              <a:solidFill>
                <a:schemeClr val="dk1"/>
              </a:solidFill>
              <a:latin typeface="Calibri"/>
              <a:ea typeface="Calibri"/>
              <a:cs typeface="Calibri"/>
              <a:sym typeface="Calibri"/>
            </a:endParaRPr>
          </a:p>
        </p:txBody>
      </p:sp>
      <p:sp>
        <p:nvSpPr>
          <p:cNvPr id="250" name="Google Shape;25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74c1ec9713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74c1ec971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Important to know difference to determine which labeling requirements apply. Many states have different/modified requirements for intrastate commerce. Interstate commerce label guidelines following the FDA document. If a firm is doing both types of sales, their label must consistently be FDA compliant.</a:t>
            </a:r>
            <a:endParaRPr/>
          </a:p>
          <a:p>
            <a:pPr indent="0" lvl="0" marL="0" rtl="0" algn="l">
              <a:spcBef>
                <a:spcPts val="0"/>
              </a:spcBef>
              <a:spcAft>
                <a:spcPts val="0"/>
              </a:spcAft>
              <a:buNone/>
            </a:pPr>
            <a:r>
              <a:t/>
            </a:r>
            <a:endParaRPr/>
          </a:p>
        </p:txBody>
      </p:sp>
      <p:sp>
        <p:nvSpPr>
          <p:cNvPr id="264" name="Google Shape;26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e8a5cfcbb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e8a5cfcb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a581480566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a58148056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Resources: </a:t>
            </a:r>
            <a:r>
              <a:rPr lang="en-US" u="sng">
                <a:solidFill>
                  <a:schemeClr val="hlink"/>
                </a:solidFill>
                <a:hlinkClick r:id="rId2"/>
              </a:rPr>
              <a:t>https://www.vdacs.virginia.gov/pdf/homefdapplication.pdf</a:t>
            </a:r>
            <a:endParaRPr/>
          </a:p>
          <a:p>
            <a:pPr indent="0" lvl="0" marL="0" rtl="0" algn="l">
              <a:spcBef>
                <a:spcPts val="0"/>
              </a:spcBef>
              <a:spcAft>
                <a:spcPts val="0"/>
              </a:spcAft>
              <a:buNone/>
            </a:pPr>
            <a:r>
              <a:rPr lang="en-US" u="sng">
                <a:solidFill>
                  <a:schemeClr val="hlink"/>
                </a:solidFill>
                <a:hlinkClick r:id="rId3"/>
              </a:rPr>
              <a:t>https://www.vdacs.virginia.gov/pdf/kitchenbillfaq.pdf</a:t>
            </a:r>
            <a:r>
              <a:rPr lang="en-US"/>
              <a:t> </a:t>
            </a:r>
            <a:r>
              <a:rPr lang="en-US" sz="2800">
                <a:solidFill>
                  <a:schemeClr val="dk1"/>
                </a:solidFill>
                <a:latin typeface="Calibri"/>
                <a:ea typeface="Calibri"/>
                <a:cs typeface="Calibri"/>
                <a:sym typeface="Calibri"/>
              </a:rPr>
              <a:t>Change of form through processing of a food product</a:t>
            </a:r>
            <a:endParaRPr sz="2800">
              <a:solidFill>
                <a:schemeClr val="dk1"/>
              </a:solidFill>
              <a:latin typeface="Calibri"/>
              <a:ea typeface="Calibri"/>
              <a:cs typeface="Calibri"/>
              <a:sym typeface="Calibri"/>
            </a:endParaRPr>
          </a:p>
          <a:p>
            <a:pPr indent="-25527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Includes sap to maple syrup, however, non-potentially hazardous product based on high sugar content</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4"/>
              </a:rPr>
              <a:t>https://agriculture.wv.gov/wp-content/uploads/2023/02/Farmers-Market-Vendor-Guide.pdf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9" name="Google Shape;28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67aff30aa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67aff30aa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e8fc06cc4e_2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e8fc06cc4e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FGU conducted a shelf survey that included pricing and labeling of maple suryp.  The report is </a:t>
            </a:r>
            <a:r>
              <a:rPr lang="en-US"/>
              <a:t>available</a:t>
            </a:r>
            <a:r>
              <a:rPr lang="en-US"/>
              <a:t> through FGU.</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e8ad356077_1_0:notes"/>
          <p:cNvSpPr txBox="1"/>
          <p:nvPr>
            <p:ph idx="1" type="body"/>
          </p:nvPr>
        </p:nvSpPr>
        <p:spPr>
          <a:xfrm>
            <a:off x="685793" y="4343389"/>
            <a:ext cx="5486400" cy="4114800"/>
          </a:xfrm>
          <a:prstGeom prst="rect">
            <a:avLst/>
          </a:prstGeom>
          <a:noFill/>
          <a:ln>
            <a:noFill/>
          </a:ln>
        </p:spPr>
        <p:txBody>
          <a:bodyPr anchorCtr="0" anchor="t" bIns="90325" lIns="90325" spcFirstLastPara="1" rIns="90325" wrap="square" tIns="90325">
            <a:noAutofit/>
          </a:bodyPr>
          <a:lstStyle/>
          <a:p>
            <a:pPr indent="0" lvl="0" marL="0" rtl="0" algn="l">
              <a:lnSpc>
                <a:spcPct val="100000"/>
              </a:lnSpc>
              <a:spcBef>
                <a:spcPts val="0"/>
              </a:spcBef>
              <a:spcAft>
                <a:spcPts val="0"/>
              </a:spcAft>
              <a:buSzPts val="1100"/>
              <a:buNone/>
            </a:pPr>
            <a:r>
              <a:rPr lang="en-US"/>
              <a:t>Your feedback will help us provide useful sessions on topics that are important to you and others working in the maple syrup sector.</a:t>
            </a:r>
            <a:endParaRPr/>
          </a:p>
        </p:txBody>
      </p:sp>
      <p:sp>
        <p:nvSpPr>
          <p:cNvPr id="307" name="Google Shape;307;g2e8ad356077_1_0:notes"/>
          <p:cNvSpPr/>
          <p:nvPr>
            <p:ph idx="2" type="sldImg"/>
          </p:nvPr>
        </p:nvSpPr>
        <p:spPr>
          <a:xfrm>
            <a:off x="1143226" y="685794"/>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e8fc06cc4e_2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e8fc06cc4e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end result from </a:t>
            </a:r>
            <a:r>
              <a:rPr lang="en-US"/>
              <a:t>participating</a:t>
            </a:r>
            <a:r>
              <a:rPr lang="en-US"/>
              <a:t> in this module is that you should feel comfortable </a:t>
            </a:r>
            <a:r>
              <a:rPr lang="en-US"/>
              <a:t>developing a label that benefits product.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4c1ec9713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74c1ec9713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will you describe your product to customers?  How will your product be </a:t>
            </a:r>
            <a:r>
              <a:rPr lang="en-US"/>
              <a:t>differentiated</a:t>
            </a:r>
            <a:r>
              <a:rPr lang="en-US"/>
              <a:t> from others?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g2e8ad356077_1_177"/>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g2e8ad356077_1_17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89" name="Google Shape;89;g2e8ad356077_1_17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g2e8ad356077_1_17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g2e8ad356077_1_1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g2e8ad356077_1_1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g2e8ad356077_1_18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5" name="Google Shape;95;g2e8ad356077_1_18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g2e8ad356077_1_18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g2e8ad356077_1_18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g2e8ad356077_1_18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g2e8ad356077_1_18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g2e8ad356077_1_18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g2e8ad356077_1_18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3" name="Shape 103"/>
        <p:cNvGrpSpPr/>
        <p:nvPr/>
      </p:nvGrpSpPr>
      <p:grpSpPr>
        <a:xfrm>
          <a:off x="0" y="0"/>
          <a:ext cx="0" cy="0"/>
          <a:chOff x="0" y="0"/>
          <a:chExt cx="0" cy="0"/>
        </a:xfrm>
      </p:grpSpPr>
      <p:sp>
        <p:nvSpPr>
          <p:cNvPr id="104" name="Google Shape;104;g2e8ad356077_1_19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g2e8ad356077_1_194"/>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06" name="Google Shape;106;g2e8ad356077_1_194"/>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7" name="Google Shape;107;g2e8ad356077_1_194"/>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08" name="Google Shape;108;g2e8ad356077_1_194"/>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9" name="Google Shape;109;g2e8ad356077_1_19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g2e8ad356077_1_1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g2e8ad356077_1_19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g2e8ad356077_1_20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g2e8ad356077_1_20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g2e8ad356077_1_20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6" name="Shape 116"/>
        <p:cNvGrpSpPr/>
        <p:nvPr/>
      </p:nvGrpSpPr>
      <p:grpSpPr>
        <a:xfrm>
          <a:off x="0" y="0"/>
          <a:ext cx="0" cy="0"/>
          <a:chOff x="0" y="0"/>
          <a:chExt cx="0" cy="0"/>
        </a:xfrm>
      </p:grpSpPr>
      <p:sp>
        <p:nvSpPr>
          <p:cNvPr id="117" name="Google Shape;117;g2e8ad356077_1_2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g2e8ad356077_1_20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9" name="Google Shape;119;g2e8ad356077_1_20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0" name="Google Shape;120;g2e8ad356077_1_20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g2e8ad356077_1_20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g2e8ad356077_1_2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3" name="Shape 123"/>
        <p:cNvGrpSpPr/>
        <p:nvPr/>
      </p:nvGrpSpPr>
      <p:grpSpPr>
        <a:xfrm>
          <a:off x="0" y="0"/>
          <a:ext cx="0" cy="0"/>
          <a:chOff x="0" y="0"/>
          <a:chExt cx="0" cy="0"/>
        </a:xfrm>
      </p:grpSpPr>
      <p:sp>
        <p:nvSpPr>
          <p:cNvPr id="124" name="Google Shape;124;g2e8ad356077_1_21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g2e8ad356077_1_21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26" name="Google Shape;126;g2e8ad356077_1_2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g2e8ad356077_1_2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g2e8ad356077_1_2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g2e8ad356077_1_22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g2e8ad356077_1_220"/>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2" name="Google Shape;132;g2e8ad356077_1_220"/>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3" name="Google Shape;133;g2e8ad356077_1_2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4" name="Google Shape;134;g2e8ad356077_1_2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 name="Google Shape;135;g2e8ad356077_1_2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g2e8ad356077_1_22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8" name="Google Shape;138;g2e8ad356077_1_227"/>
          <p:cNvSpPr/>
          <p:nvPr>
            <p:ph idx="2" type="pic"/>
          </p:nvPr>
        </p:nvSpPr>
        <p:spPr>
          <a:xfrm>
            <a:off x="5183188" y="987425"/>
            <a:ext cx="6172200" cy="4873500"/>
          </a:xfrm>
          <a:prstGeom prst="rect">
            <a:avLst/>
          </a:prstGeom>
          <a:noFill/>
          <a:ln>
            <a:noFill/>
          </a:ln>
        </p:spPr>
      </p:sp>
      <p:sp>
        <p:nvSpPr>
          <p:cNvPr id="139" name="Google Shape;139;g2e8ad356077_1_227"/>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0" name="Google Shape;140;g2e8ad356077_1_2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1" name="Google Shape;141;g2e8ad356077_1_2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2" name="Google Shape;142;g2e8ad356077_1_2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g2e8ad356077_1_2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5" name="Google Shape;145;g2e8ad356077_1_23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g2e8ad356077_1_2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g2e8ad356077_1_2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8" name="Google Shape;148;g2e8ad356077_1_2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g2e8ad356077_1_240"/>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 name="Google Shape;151;g2e8ad356077_1_240"/>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g2e8ad356077_1_2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g2e8ad356077_1_2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 name="Google Shape;154;g2e8ad356077_1_2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5"/>
          <p:cNvSpPr/>
          <p:nvPr>
            <p:ph idx="2" type="pic"/>
          </p:nvPr>
        </p:nvSpPr>
        <p:spPr>
          <a:xfrm>
            <a:off x="5183188" y="987425"/>
            <a:ext cx="6172200" cy="4873625"/>
          </a:xfrm>
          <a:prstGeom prst="rect">
            <a:avLst/>
          </a:prstGeom>
          <a:noFill/>
          <a:ln>
            <a:noFill/>
          </a:ln>
        </p:spPr>
      </p:sp>
      <p:sp>
        <p:nvSpPr>
          <p:cNvPr id="64" name="Google Shape;64;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2e8ad356077_1_1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g2e8ad356077_1_1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g2e8ad356077_1_17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g2e8ad356077_1_17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g2e8ad356077_1_1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image" Target="../media/image2.jpg"/><Relationship Id="rId5" Type="http://schemas.openxmlformats.org/officeDocument/2006/relationships/image" Target="../media/image1.png"/><Relationship Id="rId6"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hyperlink" Target="https://agriculture.wv.gov/wp-content/uploads/2023/02/Farmers-Market-Vendor-Guide.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e8ad356077_1_163"/>
          <p:cNvSpPr txBox="1"/>
          <p:nvPr>
            <p:ph type="ctrTitle"/>
          </p:nvPr>
        </p:nvSpPr>
        <p:spPr>
          <a:xfrm>
            <a:off x="763300" y="236100"/>
            <a:ext cx="10214100" cy="17541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400"/>
              <a:buFont typeface="Calibri"/>
              <a:buNone/>
            </a:pPr>
            <a:r>
              <a:rPr lang="en-US" sz="4300"/>
              <a:t>Labeling your maple syrup products - Module 7</a:t>
            </a:r>
            <a:endParaRPr sz="4900"/>
          </a:p>
        </p:txBody>
      </p:sp>
      <p:sp>
        <p:nvSpPr>
          <p:cNvPr id="161" name="Google Shape;161;g2e8ad356077_1_163"/>
          <p:cNvSpPr txBox="1"/>
          <p:nvPr>
            <p:ph idx="1" type="subTitle"/>
          </p:nvPr>
        </p:nvSpPr>
        <p:spPr>
          <a:xfrm>
            <a:off x="2196475" y="2601150"/>
            <a:ext cx="6250800" cy="165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3000"/>
              <a:t>By</a:t>
            </a:r>
            <a:endParaRPr sz="3000"/>
          </a:p>
          <a:p>
            <a:pPr indent="0" lvl="0" marL="0" rtl="0" algn="ctr">
              <a:lnSpc>
                <a:spcPct val="90000"/>
              </a:lnSpc>
              <a:spcBef>
                <a:spcPts val="0"/>
              </a:spcBef>
              <a:spcAft>
                <a:spcPts val="0"/>
              </a:spcAft>
              <a:buClr>
                <a:schemeClr val="dk1"/>
              </a:buClr>
              <a:buSzPts val="2400"/>
              <a:buNone/>
            </a:pPr>
            <a:r>
              <a:rPr lang="en-US" sz="3000"/>
              <a:t>Tom Hammett and Cindy Martel</a:t>
            </a:r>
            <a:endParaRPr sz="3000"/>
          </a:p>
          <a:p>
            <a:pPr indent="0" lvl="0" marL="0" rtl="0" algn="ctr">
              <a:lnSpc>
                <a:spcPct val="90000"/>
              </a:lnSpc>
              <a:spcBef>
                <a:spcPts val="0"/>
              </a:spcBef>
              <a:spcAft>
                <a:spcPts val="0"/>
              </a:spcAft>
              <a:buClr>
                <a:schemeClr val="dk1"/>
              </a:buClr>
              <a:buSzPts val="2400"/>
              <a:buNone/>
            </a:pPr>
            <a:r>
              <a:rPr lang="en-US" sz="3000"/>
              <a:t>Appalachian Program</a:t>
            </a:r>
            <a:endParaRPr sz="3000"/>
          </a:p>
          <a:p>
            <a:pPr indent="0" lvl="0" marL="0" rtl="0" algn="ctr">
              <a:lnSpc>
                <a:spcPct val="90000"/>
              </a:lnSpc>
              <a:spcBef>
                <a:spcPts val="0"/>
              </a:spcBef>
              <a:spcAft>
                <a:spcPts val="0"/>
              </a:spcAft>
              <a:buClr>
                <a:schemeClr val="dk1"/>
              </a:buClr>
              <a:buSzPts val="2400"/>
              <a:buNone/>
            </a:pPr>
            <a:r>
              <a:rPr lang="en-US" sz="3000"/>
              <a:t>Future Generations University</a:t>
            </a:r>
            <a:endParaRPr sz="3000"/>
          </a:p>
          <a:p>
            <a:pPr indent="0" lvl="0" marL="0" rtl="0" algn="ctr">
              <a:lnSpc>
                <a:spcPct val="90000"/>
              </a:lnSpc>
              <a:spcBef>
                <a:spcPts val="0"/>
              </a:spcBef>
              <a:spcAft>
                <a:spcPts val="0"/>
              </a:spcAft>
              <a:buClr>
                <a:schemeClr val="dk1"/>
              </a:buClr>
              <a:buSzPts val="2400"/>
              <a:buNone/>
            </a:pPr>
            <a:r>
              <a:rPr lang="en-US" sz="3000"/>
              <a:t>supported by the</a:t>
            </a:r>
            <a:endParaRPr sz="3000"/>
          </a:p>
          <a:p>
            <a:pPr indent="0" lvl="0" marL="0" rtl="0" algn="ctr">
              <a:lnSpc>
                <a:spcPct val="100000"/>
              </a:lnSpc>
              <a:spcBef>
                <a:spcPts val="0"/>
              </a:spcBef>
              <a:spcAft>
                <a:spcPts val="0"/>
              </a:spcAft>
              <a:buClr>
                <a:schemeClr val="dk1"/>
              </a:buClr>
              <a:buSzPts val="2400"/>
              <a:buNone/>
            </a:pPr>
            <a:r>
              <a:rPr lang="en-US" sz="3000"/>
              <a:t>USDA AMS-ACER </a:t>
            </a:r>
            <a:endParaRPr sz="3000"/>
          </a:p>
          <a:p>
            <a:pPr indent="0" lvl="0" marL="0" rtl="0" algn="ctr">
              <a:lnSpc>
                <a:spcPct val="100000"/>
              </a:lnSpc>
              <a:spcBef>
                <a:spcPts val="0"/>
              </a:spcBef>
              <a:spcAft>
                <a:spcPts val="0"/>
              </a:spcAft>
              <a:buClr>
                <a:schemeClr val="dk1"/>
              </a:buClr>
              <a:buSzPts val="2400"/>
              <a:buFont typeface="Arial"/>
              <a:buNone/>
            </a:pPr>
            <a:r>
              <a:rPr lang="en-US" sz="3000"/>
              <a:t>Access Grant Program</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g274c1ec9713_1_12"/>
          <p:cNvPicPr preferRelativeResize="0"/>
          <p:nvPr/>
        </p:nvPicPr>
        <p:blipFill>
          <a:blip r:embed="rId3">
            <a:alphaModFix/>
          </a:blip>
          <a:stretch>
            <a:fillRect/>
          </a:stretch>
        </p:blipFill>
        <p:spPr>
          <a:xfrm>
            <a:off x="152400" y="152400"/>
            <a:ext cx="4914900" cy="6553201"/>
          </a:xfrm>
          <a:prstGeom prst="rect">
            <a:avLst/>
          </a:prstGeom>
          <a:noFill/>
          <a:ln>
            <a:noFill/>
          </a:ln>
        </p:spPr>
      </p:pic>
      <p:sp>
        <p:nvSpPr>
          <p:cNvPr id="220" name="Google Shape;220;g274c1ec9713_1_12"/>
          <p:cNvSpPr txBox="1"/>
          <p:nvPr/>
        </p:nvSpPr>
        <p:spPr>
          <a:xfrm>
            <a:off x="6135175" y="1581050"/>
            <a:ext cx="6067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Care </a:t>
            </a:r>
            <a:r>
              <a:rPr lang="en-US" sz="2800">
                <a:solidFill>
                  <a:schemeClr val="dk1"/>
                </a:solidFill>
                <a:latin typeface="Calibri"/>
                <a:ea typeface="Calibri"/>
                <a:cs typeface="Calibri"/>
                <a:sym typeface="Calibri"/>
              </a:rPr>
              <a:t>should</a:t>
            </a:r>
            <a:r>
              <a:rPr lang="en-US" sz="2800">
                <a:solidFill>
                  <a:schemeClr val="dk1"/>
                </a:solidFill>
                <a:latin typeface="Calibri"/>
                <a:ea typeface="Calibri"/>
                <a:cs typeface="Calibri"/>
                <a:sym typeface="Calibri"/>
              </a:rPr>
              <a:t> be given when designing labels so that they present a true </a:t>
            </a:r>
            <a:r>
              <a:rPr lang="en-US" sz="2800">
                <a:solidFill>
                  <a:schemeClr val="dk1"/>
                </a:solidFill>
                <a:latin typeface="Calibri"/>
                <a:ea typeface="Calibri"/>
                <a:cs typeface="Calibri"/>
                <a:sym typeface="Calibri"/>
              </a:rPr>
              <a:t>representation</a:t>
            </a:r>
            <a:r>
              <a:rPr lang="en-US" sz="2800">
                <a:solidFill>
                  <a:schemeClr val="dk1"/>
                </a:solidFill>
                <a:latin typeface="Calibri"/>
                <a:ea typeface="Calibri"/>
                <a:cs typeface="Calibri"/>
                <a:sym typeface="Calibri"/>
              </a:rPr>
              <a:t> of the contents.  This label reads maple syrup - but if you read carefully it is only “maple flavored” syrup! (photo by Hammett in Kenya 2023)</a:t>
            </a: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1"/>
          <p:cNvPicPr preferRelativeResize="0"/>
          <p:nvPr/>
        </p:nvPicPr>
        <p:blipFill rotWithShape="1">
          <a:blip r:embed="rId3">
            <a:alphaModFix/>
          </a:blip>
          <a:srcRect b="0" l="0" r="0" t="0"/>
          <a:stretch/>
        </p:blipFill>
        <p:spPr>
          <a:xfrm>
            <a:off x="562095" y="519550"/>
            <a:ext cx="5818911" cy="5818911"/>
          </a:xfrm>
          <a:prstGeom prst="rect">
            <a:avLst/>
          </a:prstGeom>
          <a:noFill/>
          <a:ln>
            <a:noFill/>
          </a:ln>
        </p:spPr>
      </p:pic>
      <p:sp>
        <p:nvSpPr>
          <p:cNvPr id="226" name="Google Shape;226;p11"/>
          <p:cNvSpPr txBox="1"/>
          <p:nvPr/>
        </p:nvSpPr>
        <p:spPr>
          <a:xfrm>
            <a:off x="7307675" y="2490575"/>
            <a:ext cx="4401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A label may be simple and serve to accent the </a:t>
            </a:r>
            <a:r>
              <a:rPr lang="en-US" sz="2800">
                <a:solidFill>
                  <a:schemeClr val="dk1"/>
                </a:solidFill>
                <a:latin typeface="Calibri"/>
                <a:ea typeface="Calibri"/>
                <a:cs typeface="Calibri"/>
                <a:sym typeface="Calibri"/>
              </a:rPr>
              <a:t>container</a:t>
            </a:r>
            <a:r>
              <a:rPr lang="en-US" sz="2800">
                <a:solidFill>
                  <a:schemeClr val="dk1"/>
                </a:solidFill>
                <a:latin typeface="Calibri"/>
                <a:ea typeface="Calibri"/>
                <a:cs typeface="Calibri"/>
                <a:sym typeface="Calibri"/>
              </a:rPr>
              <a:t> shape or style. (photo of syrup displayed at Tamarack April 2024 - Hammett)</a:t>
            </a: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8"/>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2" name="Google Shape;232;p8"/>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US"/>
              <a:t>3. Ingredient List</a:t>
            </a:r>
            <a:endParaRPr/>
          </a:p>
        </p:txBody>
      </p:sp>
      <p:sp>
        <p:nvSpPr>
          <p:cNvPr id="233" name="Google Shape;233;p8"/>
          <p:cNvSpPr txBox="1"/>
          <p:nvPr>
            <p:ph idx="1" type="body"/>
          </p:nvPr>
        </p:nvSpPr>
        <p:spPr>
          <a:xfrm>
            <a:off x="3887225" y="591350"/>
            <a:ext cx="7747500" cy="5585700"/>
          </a:xfrm>
          <a:prstGeom prst="rect">
            <a:avLst/>
          </a:prstGeom>
          <a:noFill/>
          <a:ln>
            <a:noFill/>
          </a:ln>
        </p:spPr>
        <p:txBody>
          <a:bodyPr anchorCtr="0" anchor="ctr" bIns="45700" lIns="91425" spcFirstLastPara="1" rIns="91425" wrap="square" tIns="45700">
            <a:normAutofit/>
          </a:bodyPr>
          <a:lstStyle/>
          <a:p>
            <a:pPr indent="-234950" lvl="0" marL="228600" rtl="0" algn="l">
              <a:lnSpc>
                <a:spcPct val="90000"/>
              </a:lnSpc>
              <a:spcBef>
                <a:spcPts val="0"/>
              </a:spcBef>
              <a:spcAft>
                <a:spcPts val="0"/>
              </a:spcAft>
              <a:buClr>
                <a:schemeClr val="dk1"/>
              </a:buClr>
              <a:buSzPts val="2500"/>
              <a:buChar char="•"/>
            </a:pPr>
            <a:r>
              <a:rPr lang="en-US" sz="2500"/>
              <a:t>Packaging for m</a:t>
            </a:r>
            <a:r>
              <a:rPr lang="en-US" sz="2500"/>
              <a:t>ost food products are required to have an ingredient list on its label. The list must:</a:t>
            </a:r>
            <a:endParaRPr sz="2900"/>
          </a:p>
          <a:p>
            <a:pPr indent="-273050" lvl="1" marL="685800" rtl="0" algn="l">
              <a:lnSpc>
                <a:spcPct val="90000"/>
              </a:lnSpc>
              <a:spcBef>
                <a:spcPts val="1000"/>
              </a:spcBef>
              <a:spcAft>
                <a:spcPts val="0"/>
              </a:spcAft>
              <a:buClr>
                <a:schemeClr val="dk1"/>
              </a:buClr>
              <a:buSzPts val="2500"/>
              <a:buChar char="•"/>
            </a:pPr>
            <a:r>
              <a:rPr lang="en-US" sz="2500"/>
              <a:t>declare all ingredients by common or usual name</a:t>
            </a:r>
            <a:endParaRPr sz="2500"/>
          </a:p>
          <a:p>
            <a:pPr indent="-273050" lvl="1" marL="685800" rtl="0" algn="l">
              <a:lnSpc>
                <a:spcPct val="90000"/>
              </a:lnSpc>
              <a:spcBef>
                <a:spcPts val="1000"/>
              </a:spcBef>
              <a:spcAft>
                <a:spcPts val="0"/>
              </a:spcAft>
              <a:buClr>
                <a:schemeClr val="dk1"/>
              </a:buClr>
              <a:buSzPts val="2500"/>
              <a:buChar char="•"/>
            </a:pPr>
            <a:r>
              <a:rPr lang="en-US" sz="2500"/>
              <a:t>show ingredients in descending order by weight</a:t>
            </a:r>
            <a:endParaRPr sz="2500"/>
          </a:p>
          <a:p>
            <a:pPr indent="-234950" lvl="0" marL="228600" rtl="0" algn="l">
              <a:lnSpc>
                <a:spcPct val="90000"/>
              </a:lnSpc>
              <a:spcBef>
                <a:spcPts val="1000"/>
              </a:spcBef>
              <a:spcAft>
                <a:spcPts val="0"/>
              </a:spcAft>
              <a:buClr>
                <a:schemeClr val="dk1"/>
              </a:buClr>
              <a:buSzPts val="2500"/>
              <a:buChar char="•"/>
            </a:pPr>
            <a:r>
              <a:rPr lang="en-US" sz="2500"/>
              <a:t>Maple syrup is often a single ingredient food (if not, see notes about value-added foods)</a:t>
            </a:r>
            <a:endParaRPr sz="2900"/>
          </a:p>
          <a:p>
            <a:pPr indent="-234950" lvl="0" marL="228600" rtl="0" algn="l">
              <a:lnSpc>
                <a:spcPct val="90000"/>
              </a:lnSpc>
              <a:spcBef>
                <a:spcPts val="1000"/>
              </a:spcBef>
              <a:spcAft>
                <a:spcPts val="0"/>
              </a:spcAft>
              <a:buClr>
                <a:schemeClr val="dk1"/>
              </a:buClr>
              <a:buSzPts val="2500"/>
              <a:buChar char="•"/>
            </a:pPr>
            <a:r>
              <a:rPr lang="en-US" sz="2500"/>
              <a:t>An ingredient list for maple syrup as a </a:t>
            </a:r>
            <a:r>
              <a:rPr b="1" lang="en-US" sz="2500" u="sng"/>
              <a:t>single ingredient food</a:t>
            </a:r>
            <a:r>
              <a:rPr b="1" lang="en-US" sz="2500"/>
              <a:t> </a:t>
            </a:r>
            <a:r>
              <a:rPr lang="en-US" sz="2500"/>
              <a:t>is not required EXCEPT when using optional ingredients such as salt and chemical preservatives</a:t>
            </a:r>
            <a:endParaRPr sz="2500"/>
          </a:p>
          <a:p>
            <a:pPr indent="-234950" lvl="0" marL="228600" rtl="0" algn="l">
              <a:lnSpc>
                <a:spcPct val="90000"/>
              </a:lnSpc>
              <a:spcBef>
                <a:spcPts val="1000"/>
              </a:spcBef>
              <a:spcAft>
                <a:spcPts val="0"/>
              </a:spcAft>
              <a:buSzPts val="2500"/>
              <a:buChar char="•"/>
            </a:pPr>
            <a:r>
              <a:rPr lang="en-US" sz="2500"/>
              <a:t>Pure maple syrup does not require any allergen declaration(s) on the label</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Swap It Series: Replace Your Syrup with Pure Maple Syrup — The Approachable  Home" id="238" name="Google Shape;238;p9"/>
          <p:cNvPicPr preferRelativeResize="0"/>
          <p:nvPr/>
        </p:nvPicPr>
        <p:blipFill rotWithShape="1">
          <a:blip r:embed="rId3">
            <a:alphaModFix/>
          </a:blip>
          <a:srcRect b="0" l="0" r="0" t="0"/>
          <a:stretch/>
        </p:blipFill>
        <p:spPr>
          <a:xfrm>
            <a:off x="1068225" y="108600"/>
            <a:ext cx="6640802" cy="6640775"/>
          </a:xfrm>
          <a:prstGeom prst="rect">
            <a:avLst/>
          </a:prstGeom>
          <a:noFill/>
          <a:ln>
            <a:noFill/>
          </a:ln>
        </p:spPr>
      </p:pic>
      <p:sp>
        <p:nvSpPr>
          <p:cNvPr id="239" name="Google Shape;239;p9"/>
          <p:cNvSpPr txBox="1"/>
          <p:nvPr/>
        </p:nvSpPr>
        <p:spPr>
          <a:xfrm>
            <a:off x="8056875" y="2966975"/>
            <a:ext cx="37071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Labels help consumers make buying decisions - decide which product(s) to buy</a:t>
            </a:r>
            <a:endParaRPr sz="2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descr="Looking For Maple In All The Wrong Places? - Coombs Family Farms" id="244" name="Google Shape;244;g2a581480566_1_10"/>
          <p:cNvPicPr preferRelativeResize="0"/>
          <p:nvPr/>
        </p:nvPicPr>
        <p:blipFill rotWithShape="1">
          <a:blip r:embed="rId4">
            <a:alphaModFix/>
          </a:blip>
          <a:srcRect b="0" l="0" r="0" t="0"/>
          <a:stretch/>
        </p:blipFill>
        <p:spPr>
          <a:xfrm>
            <a:off x="783372" y="351050"/>
            <a:ext cx="5340825" cy="5473425"/>
          </a:xfrm>
          <a:prstGeom prst="rect">
            <a:avLst/>
          </a:prstGeom>
          <a:noFill/>
          <a:ln>
            <a:noFill/>
          </a:ln>
        </p:spPr>
      </p:pic>
      <p:sp>
        <p:nvSpPr>
          <p:cNvPr id="245" name="Google Shape;245;g2a581480566_1_10"/>
          <p:cNvSpPr txBox="1"/>
          <p:nvPr/>
        </p:nvSpPr>
        <p:spPr>
          <a:xfrm>
            <a:off x="6246250" y="351050"/>
            <a:ext cx="53133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Some examples of </a:t>
            </a:r>
            <a:r>
              <a:rPr lang="en-US" sz="2800">
                <a:solidFill>
                  <a:schemeClr val="dk1"/>
                </a:solidFill>
                <a:latin typeface="Calibri"/>
                <a:ea typeface="Calibri"/>
                <a:cs typeface="Calibri"/>
                <a:sym typeface="Calibri"/>
              </a:rPr>
              <a:t>ingredient</a:t>
            </a:r>
            <a:r>
              <a:rPr lang="en-US" sz="2800">
                <a:solidFill>
                  <a:schemeClr val="dk1"/>
                </a:solidFill>
                <a:latin typeface="Calibri"/>
                <a:ea typeface="Calibri"/>
                <a:cs typeface="Calibri"/>
                <a:sym typeface="Calibri"/>
              </a:rPr>
              <a:t> lists included in table syrup labels</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pic>
        <p:nvPicPr>
          <p:cNvPr id="246" name="Google Shape;246;g2a581480566_1_10"/>
          <p:cNvPicPr preferRelativeResize="0"/>
          <p:nvPr/>
        </p:nvPicPr>
        <p:blipFill>
          <a:blip r:embed="rId5">
            <a:alphaModFix/>
          </a:blip>
          <a:stretch>
            <a:fillRect/>
          </a:stretch>
        </p:blipFill>
        <p:spPr>
          <a:xfrm>
            <a:off x="6325345" y="3874150"/>
            <a:ext cx="2611250" cy="2627401"/>
          </a:xfrm>
          <a:prstGeom prst="rect">
            <a:avLst/>
          </a:prstGeom>
          <a:noFill/>
          <a:ln>
            <a:noFill/>
          </a:ln>
        </p:spPr>
      </p:pic>
      <p:pic>
        <p:nvPicPr>
          <p:cNvPr id="247" name="Google Shape;247;g2a581480566_1_10"/>
          <p:cNvPicPr preferRelativeResize="0"/>
          <p:nvPr/>
        </p:nvPicPr>
        <p:blipFill>
          <a:blip r:embed="rId6">
            <a:alphaModFix/>
          </a:blip>
          <a:stretch>
            <a:fillRect/>
          </a:stretch>
        </p:blipFill>
        <p:spPr>
          <a:xfrm>
            <a:off x="9266946" y="1597750"/>
            <a:ext cx="2925049" cy="298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10"/>
          <p:cNvSpPr/>
          <p:nvPr/>
        </p:nvSpPr>
        <p:spPr>
          <a:xfrm>
            <a:off x="3048"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3" name="Google Shape;253;p10"/>
          <p:cNvSpPr txBox="1"/>
          <p:nvPr>
            <p:ph type="title"/>
          </p:nvPr>
        </p:nvSpPr>
        <p:spPr>
          <a:xfrm>
            <a:off x="686824" y="1153575"/>
            <a:ext cx="3600300" cy="446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100"/>
              <a:buFont typeface="Calibri"/>
              <a:buNone/>
            </a:pPr>
            <a:r>
              <a:rPr lang="en-US" sz="4100"/>
              <a:t>4. </a:t>
            </a:r>
            <a:r>
              <a:rPr lang="en-US" sz="4100"/>
              <a:t>Statement of Responsibility</a:t>
            </a:r>
            <a:endParaRPr/>
          </a:p>
        </p:txBody>
      </p:sp>
      <p:sp>
        <p:nvSpPr>
          <p:cNvPr id="254" name="Google Shape;254;p10"/>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265430" lvl="0" marL="228600" rtl="0" algn="l">
              <a:lnSpc>
                <a:spcPct val="90000"/>
              </a:lnSpc>
              <a:spcBef>
                <a:spcPts val="0"/>
              </a:spcBef>
              <a:spcAft>
                <a:spcPts val="0"/>
              </a:spcAft>
              <a:buClr>
                <a:schemeClr val="dk1"/>
              </a:buClr>
              <a:buSzPts val="2800"/>
              <a:buChar char="•"/>
            </a:pPr>
            <a:r>
              <a:rPr lang="en-US"/>
              <a:t>Shall include:</a:t>
            </a:r>
            <a:endParaRPr/>
          </a:p>
          <a:p>
            <a:pPr indent="-265430" lvl="1" marL="685800" rtl="0" algn="l">
              <a:lnSpc>
                <a:spcPct val="90000"/>
              </a:lnSpc>
              <a:spcBef>
                <a:spcPts val="500"/>
              </a:spcBef>
              <a:spcAft>
                <a:spcPts val="0"/>
              </a:spcAft>
              <a:buClr>
                <a:schemeClr val="dk1"/>
              </a:buClr>
              <a:buSzPts val="2800"/>
              <a:buChar char="•"/>
            </a:pPr>
            <a:r>
              <a:rPr lang="en-US" sz="2800"/>
              <a:t>Business name</a:t>
            </a:r>
            <a:endParaRPr sz="2800"/>
          </a:p>
          <a:p>
            <a:pPr indent="-265430" lvl="1" marL="685800" rtl="0" algn="l">
              <a:lnSpc>
                <a:spcPct val="90000"/>
              </a:lnSpc>
              <a:spcBef>
                <a:spcPts val="500"/>
              </a:spcBef>
              <a:spcAft>
                <a:spcPts val="0"/>
              </a:spcAft>
              <a:buClr>
                <a:schemeClr val="dk1"/>
              </a:buClr>
              <a:buSzPts val="2800"/>
              <a:buChar char="•"/>
            </a:pPr>
            <a:r>
              <a:rPr lang="en-US" sz="2800"/>
              <a:t>Street address</a:t>
            </a:r>
            <a:endParaRPr sz="2800"/>
          </a:p>
          <a:p>
            <a:pPr indent="-265430" lvl="1" marL="685800" rtl="0" algn="l">
              <a:lnSpc>
                <a:spcPct val="90000"/>
              </a:lnSpc>
              <a:spcBef>
                <a:spcPts val="500"/>
              </a:spcBef>
              <a:spcAft>
                <a:spcPts val="0"/>
              </a:spcAft>
              <a:buClr>
                <a:schemeClr val="dk1"/>
              </a:buClr>
              <a:buSzPts val="2800"/>
              <a:buChar char="•"/>
            </a:pPr>
            <a:r>
              <a:rPr lang="en-US" sz="2800"/>
              <a:t>City, State, Zip Code</a:t>
            </a:r>
            <a:endParaRPr sz="2800"/>
          </a:p>
          <a:p>
            <a:pPr indent="-265430" lvl="0" marL="228600" rtl="0" algn="l">
              <a:lnSpc>
                <a:spcPct val="90000"/>
              </a:lnSpc>
              <a:spcBef>
                <a:spcPts val="1000"/>
              </a:spcBef>
              <a:spcAft>
                <a:spcPts val="0"/>
              </a:spcAft>
              <a:buClr>
                <a:schemeClr val="dk1"/>
              </a:buClr>
              <a:buSzPts val="2800"/>
              <a:buChar char="•"/>
            </a:pPr>
            <a:r>
              <a:rPr lang="en-US"/>
              <a:t>Must be continuous…..can’t be split up into different areas of the label</a:t>
            </a:r>
            <a:endParaRPr/>
          </a:p>
          <a:p>
            <a:pPr indent="-265430" lvl="0" marL="228600" rtl="0" algn="l">
              <a:lnSpc>
                <a:spcPct val="90000"/>
              </a:lnSpc>
              <a:spcBef>
                <a:spcPts val="1000"/>
              </a:spcBef>
              <a:spcAft>
                <a:spcPts val="0"/>
              </a:spcAft>
              <a:buClr>
                <a:schemeClr val="dk1"/>
              </a:buClr>
              <a:buSzPts val="2800"/>
              <a:buChar char="•"/>
            </a:pPr>
            <a:r>
              <a:rPr lang="en-US"/>
              <a:t>If the business name is listed in the phone directory, physical address can be omitted*</a:t>
            </a:r>
            <a:endParaRPr/>
          </a:p>
          <a:p>
            <a:pPr indent="-146367" lvl="0" marL="228600" rtl="0" algn="l">
              <a:lnSpc>
                <a:spcPct val="90000"/>
              </a:lnSpc>
              <a:spcBef>
                <a:spcPts val="1000"/>
              </a:spcBef>
              <a:spcAft>
                <a:spcPts val="0"/>
              </a:spcAft>
              <a:buClr>
                <a:schemeClr val="dk1"/>
              </a:buClr>
              <a:buSzPts val="1400"/>
              <a:buNone/>
            </a:pPr>
            <a:r>
              <a:t/>
            </a:r>
            <a:endParaRPr sz="1733"/>
          </a:p>
          <a:p>
            <a:pPr indent="0" lvl="0" marL="0" rtl="0" algn="l">
              <a:lnSpc>
                <a:spcPct val="90000"/>
              </a:lnSpc>
              <a:spcBef>
                <a:spcPts val="1000"/>
              </a:spcBef>
              <a:spcAft>
                <a:spcPts val="0"/>
              </a:spcAft>
              <a:buNone/>
            </a:pPr>
            <a:r>
              <a:rPr lang="en-US" sz="1733"/>
              <a:t>* A</a:t>
            </a:r>
            <a:r>
              <a:rPr lang="en-US" sz="1733"/>
              <a:t>fter Jan. 1, 2026,  </a:t>
            </a:r>
            <a:r>
              <a:rPr lang="en-US" sz="1733"/>
              <a:t>additional</a:t>
            </a:r>
            <a:r>
              <a:rPr lang="en-US" sz="1733"/>
              <a:t> </a:t>
            </a:r>
            <a:r>
              <a:rPr lang="en-US" sz="1733"/>
              <a:t>business</a:t>
            </a:r>
            <a:r>
              <a:rPr lang="en-US" sz="1733"/>
              <a:t> directory </a:t>
            </a:r>
            <a:r>
              <a:rPr lang="en-US" sz="1733"/>
              <a:t>options</a:t>
            </a:r>
            <a:r>
              <a:rPr lang="en-US" sz="1733"/>
              <a:t> will be offered by FDA </a:t>
            </a:r>
            <a:endParaRPr sz="1733"/>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g274c1ec9713_1_2"/>
          <p:cNvPicPr preferRelativeResize="0"/>
          <p:nvPr/>
        </p:nvPicPr>
        <p:blipFill>
          <a:blip r:embed="rId3">
            <a:alphaModFix/>
          </a:blip>
          <a:stretch>
            <a:fillRect/>
          </a:stretch>
        </p:blipFill>
        <p:spPr>
          <a:xfrm>
            <a:off x="6253600" y="109738"/>
            <a:ext cx="4978902" cy="6638525"/>
          </a:xfrm>
          <a:prstGeom prst="rect">
            <a:avLst/>
          </a:prstGeom>
          <a:noFill/>
          <a:ln>
            <a:noFill/>
          </a:ln>
        </p:spPr>
      </p:pic>
      <p:sp>
        <p:nvSpPr>
          <p:cNvPr id="260" name="Google Shape;260;g274c1ec9713_1_2"/>
          <p:cNvSpPr txBox="1"/>
          <p:nvPr/>
        </p:nvSpPr>
        <p:spPr>
          <a:xfrm>
            <a:off x="485000" y="2259150"/>
            <a:ext cx="51804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A </a:t>
            </a:r>
            <a:r>
              <a:rPr lang="en-US" sz="2800">
                <a:solidFill>
                  <a:schemeClr val="dk1"/>
                </a:solidFill>
                <a:latin typeface="Calibri"/>
                <a:ea typeface="Calibri"/>
                <a:cs typeface="Calibri"/>
                <a:sym typeface="Calibri"/>
              </a:rPr>
              <a:t>typical</a:t>
            </a:r>
            <a:r>
              <a:rPr lang="en-US" sz="2800">
                <a:solidFill>
                  <a:schemeClr val="dk1"/>
                </a:solidFill>
                <a:latin typeface="Calibri"/>
                <a:ea typeface="Calibri"/>
                <a:cs typeface="Calibri"/>
                <a:sym typeface="Calibri"/>
              </a:rPr>
              <a:t> store </a:t>
            </a:r>
            <a:r>
              <a:rPr lang="en-US" sz="2800">
                <a:solidFill>
                  <a:schemeClr val="dk1"/>
                </a:solidFill>
                <a:latin typeface="Calibri"/>
                <a:ea typeface="Calibri"/>
                <a:cs typeface="Calibri"/>
                <a:sym typeface="Calibri"/>
              </a:rPr>
              <a:t>label</a:t>
            </a:r>
            <a:r>
              <a:rPr lang="en-US" sz="2800">
                <a:solidFill>
                  <a:schemeClr val="dk1"/>
                </a:solidFill>
                <a:latin typeface="Calibri"/>
                <a:ea typeface="Calibri"/>
                <a:cs typeface="Calibri"/>
                <a:sym typeface="Calibri"/>
              </a:rPr>
              <a:t> for a generic brand will include information on the syrup, but little </a:t>
            </a:r>
            <a:r>
              <a:rPr lang="en-US" sz="2800">
                <a:solidFill>
                  <a:schemeClr val="dk1"/>
                </a:solidFill>
                <a:latin typeface="Calibri"/>
                <a:ea typeface="Calibri"/>
                <a:cs typeface="Calibri"/>
                <a:sym typeface="Calibri"/>
              </a:rPr>
              <a:t>information</a:t>
            </a:r>
            <a:r>
              <a:rPr lang="en-US" sz="2800">
                <a:solidFill>
                  <a:schemeClr val="dk1"/>
                </a:solidFill>
                <a:latin typeface="Calibri"/>
                <a:ea typeface="Calibri"/>
                <a:cs typeface="Calibri"/>
                <a:sym typeface="Calibri"/>
              </a:rPr>
              <a:t> on its </a:t>
            </a:r>
            <a:r>
              <a:rPr lang="en-US" sz="2800">
                <a:solidFill>
                  <a:schemeClr val="dk1"/>
                </a:solidFill>
                <a:latin typeface="Calibri"/>
                <a:ea typeface="Calibri"/>
                <a:cs typeface="Calibri"/>
                <a:sym typeface="Calibri"/>
              </a:rPr>
              <a:t>origin</a:t>
            </a:r>
            <a:r>
              <a:rPr lang="en-US" sz="2800">
                <a:solidFill>
                  <a:schemeClr val="dk1"/>
                </a:solidFill>
                <a:latin typeface="Calibri"/>
                <a:ea typeface="Calibri"/>
                <a:cs typeface="Calibri"/>
                <a:sym typeface="Calibri"/>
              </a:rPr>
              <a:t> (place of production).  Such a label might include “product of Canada and the US”</a:t>
            </a:r>
            <a:endParaRPr sz="2800">
              <a:solidFill>
                <a:schemeClr val="dk1"/>
              </a:solidFill>
              <a:latin typeface="Calibri"/>
              <a:ea typeface="Calibri"/>
              <a:cs typeface="Calibri"/>
              <a:sym typeface="Calibri"/>
            </a:endParaRPr>
          </a:p>
        </p:txBody>
      </p:sp>
      <p:cxnSp>
        <p:nvCxnSpPr>
          <p:cNvPr id="261" name="Google Shape;261;g274c1ec9713_1_2"/>
          <p:cNvCxnSpPr/>
          <p:nvPr/>
        </p:nvCxnSpPr>
        <p:spPr>
          <a:xfrm>
            <a:off x="5530200" y="4685325"/>
            <a:ext cx="1370100" cy="2358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Intrastate Commerce v. Interstate Commerce</a:t>
            </a:r>
            <a:endParaRPr b="1"/>
          </a:p>
        </p:txBody>
      </p:sp>
      <p:sp>
        <p:nvSpPr>
          <p:cNvPr id="267" name="Google Shape;267;p12"/>
          <p:cNvSpPr txBox="1"/>
          <p:nvPr>
            <p:ph idx="1" type="body"/>
          </p:nvPr>
        </p:nvSpPr>
        <p:spPr>
          <a:xfrm>
            <a:off x="836612" y="1381126"/>
            <a:ext cx="5157787" cy="8239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3600"/>
              <a:t>Intrastate Commerce</a:t>
            </a:r>
            <a:endParaRPr sz="3600"/>
          </a:p>
        </p:txBody>
      </p:sp>
      <p:sp>
        <p:nvSpPr>
          <p:cNvPr id="268" name="Google Shape;268;p12"/>
          <p:cNvSpPr txBox="1"/>
          <p:nvPr>
            <p:ph idx="3" type="body"/>
          </p:nvPr>
        </p:nvSpPr>
        <p:spPr>
          <a:xfrm>
            <a:off x="6343650" y="1366838"/>
            <a:ext cx="5183188" cy="8239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3600"/>
              <a:t>Interstate Commerce</a:t>
            </a:r>
            <a:endParaRPr sz="3600"/>
          </a:p>
        </p:txBody>
      </p:sp>
      <p:sp>
        <p:nvSpPr>
          <p:cNvPr id="269" name="Google Shape;269;p12"/>
          <p:cNvSpPr txBox="1"/>
          <p:nvPr>
            <p:ph idx="4" type="body"/>
          </p:nvPr>
        </p:nvSpPr>
        <p:spPr>
          <a:xfrm>
            <a:off x="665163" y="2328862"/>
            <a:ext cx="5183188"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a:t>Transactions (or transportation) that occur </a:t>
            </a:r>
            <a:r>
              <a:rPr lang="en-US"/>
              <a:t>solely</a:t>
            </a:r>
            <a:r>
              <a:rPr lang="en-US"/>
              <a:t> within a state’s borders</a:t>
            </a:r>
            <a:endParaRPr/>
          </a:p>
          <a:p>
            <a:pPr indent="0" lvl="0" marL="0" rtl="0" algn="l">
              <a:lnSpc>
                <a:spcPct val="90000"/>
              </a:lnSpc>
              <a:spcBef>
                <a:spcPts val="1000"/>
              </a:spcBef>
              <a:spcAft>
                <a:spcPts val="0"/>
              </a:spcAft>
              <a:buNone/>
            </a:pPr>
            <a:r>
              <a:rPr i="1" lang="en-US"/>
              <a:t>Example: Direct sales of maple products at festivals or on farms</a:t>
            </a:r>
            <a:endParaRPr i="1"/>
          </a:p>
          <a:p>
            <a:pPr indent="0" lvl="0" marL="0" rtl="0" algn="l">
              <a:lnSpc>
                <a:spcPct val="90000"/>
              </a:lnSpc>
              <a:spcBef>
                <a:spcPts val="1000"/>
              </a:spcBef>
              <a:spcAft>
                <a:spcPts val="0"/>
              </a:spcAft>
              <a:buNone/>
            </a:pPr>
            <a:r>
              <a:rPr lang="en-US"/>
              <a:t>Refer to s</a:t>
            </a:r>
            <a:r>
              <a:rPr lang="en-US"/>
              <a:t>tate labeling requirements (in resource folder)</a:t>
            </a:r>
            <a:endParaRPr/>
          </a:p>
        </p:txBody>
      </p:sp>
      <p:sp>
        <p:nvSpPr>
          <p:cNvPr id="270" name="Google Shape;270;p12"/>
          <p:cNvSpPr txBox="1"/>
          <p:nvPr/>
        </p:nvSpPr>
        <p:spPr>
          <a:xfrm>
            <a:off x="6343700" y="2423500"/>
            <a:ext cx="5183100" cy="3684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Transactions (or transportation) between a seller located in one state and a buyer located in a</a:t>
            </a:r>
            <a:r>
              <a:rPr lang="en-US" sz="2800">
                <a:solidFill>
                  <a:schemeClr val="dk1"/>
                </a:solidFill>
                <a:latin typeface="Calibri"/>
                <a:ea typeface="Calibri"/>
                <a:cs typeface="Calibri"/>
                <a:sym typeface="Calibri"/>
              </a:rPr>
              <a:t>nother </a:t>
            </a:r>
            <a:r>
              <a:rPr b="0" i="0" lang="en-US" sz="2800" u="none" cap="none" strike="noStrike">
                <a:solidFill>
                  <a:schemeClr val="dk1"/>
                </a:solidFill>
                <a:latin typeface="Calibri"/>
                <a:ea typeface="Calibri"/>
                <a:cs typeface="Calibri"/>
                <a:sym typeface="Calibri"/>
              </a:rPr>
              <a:t>state</a:t>
            </a:r>
            <a:endParaRPr/>
          </a:p>
          <a:p>
            <a:pPr indent="0" lvl="0" marL="0" marR="0" rtl="0" algn="l">
              <a:lnSpc>
                <a:spcPct val="90000"/>
              </a:lnSpc>
              <a:spcBef>
                <a:spcPts val="1000"/>
              </a:spcBef>
              <a:spcAft>
                <a:spcPts val="0"/>
              </a:spcAft>
              <a:buClr>
                <a:schemeClr val="dk1"/>
              </a:buClr>
              <a:buSzPts val="2800"/>
              <a:buFont typeface="Arial"/>
              <a:buNone/>
            </a:pPr>
            <a:r>
              <a:rPr b="0" i="1" lang="en-US" sz="2800" u="none" cap="none" strike="noStrike">
                <a:solidFill>
                  <a:schemeClr val="dk1"/>
                </a:solidFill>
                <a:latin typeface="Calibri"/>
                <a:ea typeface="Calibri"/>
                <a:cs typeface="Calibri"/>
                <a:sym typeface="Calibri"/>
              </a:rPr>
              <a:t>Example: Online sales shipped to a customer in another state</a:t>
            </a:r>
            <a:endParaRPr b="0" i="1"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Refer to FDA labeling guidelines (in resource folder)</a:t>
            </a:r>
            <a:endParaRPr sz="2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76" name="Google Shape;276;p13"/>
          <p:cNvPicPr preferRelativeResize="0"/>
          <p:nvPr/>
        </p:nvPicPr>
        <p:blipFill rotWithShape="1">
          <a:blip r:embed="rId3">
            <a:alphaModFix/>
          </a:blip>
          <a:srcRect b="1" l="0" r="11521" t="9091"/>
          <a:stretch/>
        </p:blipFill>
        <p:spPr>
          <a:xfrm>
            <a:off x="3523488" y="10"/>
            <a:ext cx="8668512" cy="6857990"/>
          </a:xfrm>
          <a:prstGeom prst="rect">
            <a:avLst/>
          </a:prstGeom>
          <a:noFill/>
          <a:ln>
            <a:noFill/>
          </a:ln>
        </p:spPr>
      </p:pic>
      <p:sp>
        <p:nvSpPr>
          <p:cNvPr id="277" name="Google Shape;277;p13"/>
          <p:cNvSpPr/>
          <p:nvPr/>
        </p:nvSpPr>
        <p:spPr>
          <a:xfrm>
            <a:off x="2" y="0"/>
            <a:ext cx="975660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8" name="Google Shape;278;p13"/>
          <p:cNvSpPr txBox="1"/>
          <p:nvPr>
            <p:ph type="title"/>
          </p:nvPr>
        </p:nvSpPr>
        <p:spPr>
          <a:xfrm>
            <a:off x="371094" y="1161288"/>
            <a:ext cx="3438144" cy="11247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n-US" sz="2800"/>
              <a:t>West Virginia Farmers Market Vendor Guide</a:t>
            </a:r>
            <a:endParaRPr/>
          </a:p>
        </p:txBody>
      </p:sp>
      <p:sp>
        <p:nvSpPr>
          <p:cNvPr id="279" name="Google Shape;279;p13"/>
          <p:cNvSpPr/>
          <p:nvPr/>
        </p:nvSpPr>
        <p:spPr>
          <a:xfrm>
            <a:off x="428244" y="2443480"/>
            <a:ext cx="3300984" cy="9144"/>
          </a:xfrm>
          <a:prstGeom prst="rect">
            <a:avLst/>
          </a:prstGeom>
          <a:solidFill>
            <a:srgbClr val="D5D5D5"/>
          </a:solidFill>
          <a:ln cap="flat" cmpd="sng" w="9525">
            <a:solidFill>
              <a:srgbClr val="D5D5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0" name="Google Shape;280;p13"/>
          <p:cNvSpPr txBox="1"/>
          <p:nvPr>
            <p:ph idx="1" type="body"/>
          </p:nvPr>
        </p:nvSpPr>
        <p:spPr>
          <a:xfrm>
            <a:off x="0" y="2718050"/>
            <a:ext cx="4461900" cy="3207300"/>
          </a:xfrm>
          <a:prstGeom prst="rect">
            <a:avLst/>
          </a:prstGeom>
          <a:noFill/>
          <a:ln>
            <a:noFill/>
          </a:ln>
        </p:spPr>
        <p:txBody>
          <a:bodyPr anchorCtr="0" anchor="t" bIns="45700" lIns="91425" spcFirstLastPara="1" rIns="91425" wrap="square" tIns="45700">
            <a:noAutofit/>
          </a:bodyPr>
          <a:lstStyle/>
          <a:p>
            <a:pPr indent="-246380" lvl="0" marL="228600" rtl="0" algn="l">
              <a:lnSpc>
                <a:spcPct val="70000"/>
              </a:lnSpc>
              <a:spcBef>
                <a:spcPts val="0"/>
              </a:spcBef>
              <a:spcAft>
                <a:spcPts val="0"/>
              </a:spcAft>
              <a:buClr>
                <a:schemeClr val="dk1"/>
              </a:buClr>
              <a:buSzPts val="1880"/>
              <a:buChar char="•"/>
            </a:pPr>
            <a:r>
              <a:rPr lang="en-US" sz="1879"/>
              <a:t>Labeling requirements:</a:t>
            </a:r>
            <a:endParaRPr sz="2990"/>
          </a:p>
          <a:p>
            <a:pPr indent="-246380" lvl="1" marL="685800" rtl="0" algn="l">
              <a:lnSpc>
                <a:spcPct val="70000"/>
              </a:lnSpc>
              <a:spcBef>
                <a:spcPts val="500"/>
              </a:spcBef>
              <a:spcAft>
                <a:spcPts val="0"/>
              </a:spcAft>
              <a:buClr>
                <a:schemeClr val="dk1"/>
              </a:buClr>
              <a:buSzPts val="1880"/>
              <a:buChar char="•"/>
            </a:pPr>
            <a:r>
              <a:rPr lang="en-US" sz="1879"/>
              <a:t>d</a:t>
            </a:r>
            <a:r>
              <a:rPr lang="en-US" sz="1879"/>
              <a:t>ifferent for potentially hazardous and non-potentially hazardous food products</a:t>
            </a:r>
            <a:endParaRPr sz="2620"/>
          </a:p>
          <a:p>
            <a:pPr indent="-246380" lvl="0" marL="228600" rtl="0" algn="l">
              <a:lnSpc>
                <a:spcPct val="70000"/>
              </a:lnSpc>
              <a:spcBef>
                <a:spcPts val="1000"/>
              </a:spcBef>
              <a:spcAft>
                <a:spcPts val="0"/>
              </a:spcAft>
              <a:buClr>
                <a:schemeClr val="dk1"/>
              </a:buClr>
              <a:buSzPts val="1880"/>
              <a:buChar char="•"/>
            </a:pPr>
            <a:r>
              <a:rPr lang="en-US" sz="1879"/>
              <a:t>West Virginia M</a:t>
            </a:r>
            <a:r>
              <a:rPr lang="en-US" sz="1879"/>
              <a:t>anual linked here: </a:t>
            </a:r>
            <a:r>
              <a:rPr lang="en-US" sz="1879" u="sng">
                <a:solidFill>
                  <a:schemeClr val="hlink"/>
                </a:solidFill>
                <a:hlinkClick r:id="rId4"/>
              </a:rPr>
              <a:t>https://agriculture.wv.gov/wp-content/uploads/2023/02/Farmers-Market-Vendor-Guide.pdf</a:t>
            </a:r>
            <a:endParaRPr sz="1879"/>
          </a:p>
          <a:p>
            <a:pPr indent="-233680" lvl="1" marL="685800" rtl="0" algn="l">
              <a:lnSpc>
                <a:spcPct val="70000"/>
              </a:lnSpc>
              <a:spcBef>
                <a:spcPts val="1000"/>
              </a:spcBef>
              <a:spcAft>
                <a:spcPts val="0"/>
              </a:spcAft>
              <a:buClr>
                <a:schemeClr val="dk1"/>
              </a:buClr>
              <a:buSzPts val="1880"/>
              <a:buChar char="•"/>
            </a:pPr>
            <a:r>
              <a:rPr lang="en-US" sz="1879"/>
              <a:t>see page 5 for note about net weight statement specific to maple syrup</a:t>
            </a:r>
            <a:endParaRPr sz="1879"/>
          </a:p>
          <a:p>
            <a:pPr indent="-233680" lvl="1" marL="685800" rtl="0" algn="l">
              <a:lnSpc>
                <a:spcPct val="70000"/>
              </a:lnSpc>
              <a:spcBef>
                <a:spcPts val="1000"/>
              </a:spcBef>
              <a:spcAft>
                <a:spcPts val="0"/>
              </a:spcAft>
              <a:buClr>
                <a:schemeClr val="dk1"/>
              </a:buClr>
              <a:buSzPts val="1880"/>
              <a:buChar char="•"/>
            </a:pPr>
            <a:r>
              <a:rPr lang="en-US" sz="1879"/>
              <a:t>see page 9 for tree syrups</a:t>
            </a:r>
            <a:endParaRPr sz="1879"/>
          </a:p>
          <a:p>
            <a:pPr indent="-233680" lvl="0" marL="228600" rtl="0" algn="l">
              <a:lnSpc>
                <a:spcPct val="70000"/>
              </a:lnSpc>
              <a:spcBef>
                <a:spcPts val="1000"/>
              </a:spcBef>
              <a:spcAft>
                <a:spcPts val="0"/>
              </a:spcAft>
              <a:buSzPts val="1880"/>
              <a:buChar char="•"/>
            </a:pPr>
            <a:r>
              <a:rPr lang="en-US" sz="1879"/>
              <a:t>Virginia </a:t>
            </a:r>
            <a:r>
              <a:rPr lang="en-US" sz="1879"/>
              <a:t>information</a:t>
            </a:r>
            <a:r>
              <a:rPr lang="en-US" sz="1879"/>
              <a:t> is in the module </a:t>
            </a:r>
            <a:endParaRPr sz="1879"/>
          </a:p>
          <a:p>
            <a:pPr indent="-233680" lvl="0" marL="228600" rtl="0" algn="l">
              <a:lnSpc>
                <a:spcPct val="70000"/>
              </a:lnSpc>
              <a:spcBef>
                <a:spcPts val="1000"/>
              </a:spcBef>
              <a:spcAft>
                <a:spcPts val="0"/>
              </a:spcAft>
              <a:buSzPts val="1880"/>
              <a:buChar char="•"/>
            </a:pPr>
            <a:r>
              <a:rPr lang="en-US" sz="1879"/>
              <a:t>There is variation between states</a:t>
            </a:r>
            <a:endParaRPr sz="1879"/>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e8a5cfcbb9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lnSpc>
                <a:spcPct val="115000"/>
              </a:lnSpc>
              <a:spcBef>
                <a:spcPts val="1200"/>
              </a:spcBef>
              <a:spcAft>
                <a:spcPts val="1200"/>
              </a:spcAft>
              <a:buClr>
                <a:schemeClr val="dk1"/>
              </a:buClr>
              <a:buSzPts val="1100"/>
              <a:buFont typeface="Arial"/>
              <a:buNone/>
            </a:pPr>
            <a:r>
              <a:rPr lang="en-US" sz="3100" u="sng">
                <a:latin typeface="Arial"/>
                <a:ea typeface="Arial"/>
                <a:cs typeface="Arial"/>
                <a:sym typeface="Arial"/>
              </a:rPr>
              <a:t>Labeling When Bottling and Before Shipping</a:t>
            </a:r>
            <a:endParaRPr sz="6400"/>
          </a:p>
        </p:txBody>
      </p:sp>
      <p:sp>
        <p:nvSpPr>
          <p:cNvPr id="286" name="Google Shape;286;g2e8a5cfcbb9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74650" lvl="0" marL="457200" rtl="0" algn="l">
              <a:lnSpc>
                <a:spcPct val="115000"/>
              </a:lnSpc>
              <a:spcBef>
                <a:spcPts val="1200"/>
              </a:spcBef>
              <a:spcAft>
                <a:spcPts val="0"/>
              </a:spcAft>
              <a:buSzPts val="2300"/>
              <a:buChar char="•"/>
            </a:pPr>
            <a:r>
              <a:rPr lang="en-US" sz="2700"/>
              <a:t>Labels need to be put on straight, with consistent positioning</a:t>
            </a:r>
            <a:endParaRPr sz="2700"/>
          </a:p>
          <a:p>
            <a:pPr indent="-374650" lvl="0" marL="457200" rtl="0" algn="l">
              <a:lnSpc>
                <a:spcPct val="115000"/>
              </a:lnSpc>
              <a:spcBef>
                <a:spcPts val="0"/>
              </a:spcBef>
              <a:spcAft>
                <a:spcPts val="0"/>
              </a:spcAft>
              <a:buSzPts val="2300"/>
              <a:buChar char="•"/>
            </a:pPr>
            <a:r>
              <a:rPr lang="en-US" sz="2700"/>
              <a:t>A batch code may need to be placed on the bottom of the bottle referencing the barrel which is keyed to production data on record (check your local </a:t>
            </a:r>
            <a:r>
              <a:rPr lang="en-US" sz="2700"/>
              <a:t>regulations</a:t>
            </a:r>
            <a:r>
              <a:rPr lang="en-US" sz="2700"/>
              <a:t>)</a:t>
            </a:r>
            <a:endParaRPr sz="2700"/>
          </a:p>
          <a:p>
            <a:pPr indent="-374650" lvl="0" marL="457200" rtl="0" algn="l">
              <a:lnSpc>
                <a:spcPct val="115000"/>
              </a:lnSpc>
              <a:spcBef>
                <a:spcPts val="0"/>
              </a:spcBef>
              <a:spcAft>
                <a:spcPts val="0"/>
              </a:spcAft>
              <a:buSzPts val="2300"/>
              <a:buChar char="•"/>
            </a:pPr>
            <a:r>
              <a:rPr lang="en-US" sz="2700"/>
              <a:t>Bottles to be shipped in the boxes they came in need to be sealed with packing tape around the entire box.</a:t>
            </a:r>
            <a:endParaRPr sz="2700"/>
          </a:p>
          <a:p>
            <a:pPr indent="-374650" lvl="0" marL="457200" rtl="0" algn="l">
              <a:lnSpc>
                <a:spcPct val="115000"/>
              </a:lnSpc>
              <a:spcBef>
                <a:spcPts val="0"/>
              </a:spcBef>
              <a:spcAft>
                <a:spcPts val="0"/>
              </a:spcAft>
              <a:buSzPts val="2300"/>
              <a:buChar char="•"/>
            </a:pPr>
            <a:r>
              <a:rPr lang="en-US" sz="2700"/>
              <a:t>Be sure bottles are not sticky. Syrup residue on the outside of the bottle needs to be washed off.</a:t>
            </a:r>
            <a:endParaRPr sz="2700"/>
          </a:p>
          <a:p>
            <a:pPr indent="0" lvl="0" marL="0" rtl="0" algn="l">
              <a:spcBef>
                <a:spcPts val="1200"/>
              </a:spcBef>
              <a:spcAft>
                <a:spcPts val="0"/>
              </a:spcAft>
              <a:buNone/>
            </a:pPr>
            <a:r>
              <a:rPr lang="en-US" sz="2300"/>
              <a:t>Based on guidance to syrup producers provided by Future Generations University</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a581480566_1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Agenda</a:t>
            </a:r>
            <a:endParaRPr/>
          </a:p>
        </p:txBody>
      </p:sp>
      <p:sp>
        <p:nvSpPr>
          <p:cNvPr id="167" name="Google Shape;167;g2a581480566_1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425450" lvl="0" marL="457200" rtl="0" algn="l">
              <a:lnSpc>
                <a:spcPct val="150000"/>
              </a:lnSpc>
              <a:spcBef>
                <a:spcPts val="1000"/>
              </a:spcBef>
              <a:spcAft>
                <a:spcPts val="0"/>
              </a:spcAft>
              <a:buSzPts val="3100"/>
              <a:buChar char="•"/>
            </a:pPr>
            <a:r>
              <a:rPr lang="en-US" sz="3100"/>
              <a:t>Objectives for this module</a:t>
            </a:r>
            <a:endParaRPr sz="3100"/>
          </a:p>
          <a:p>
            <a:pPr indent="-425450" lvl="0" marL="457200" rtl="0" algn="l">
              <a:lnSpc>
                <a:spcPct val="150000"/>
              </a:lnSpc>
              <a:spcBef>
                <a:spcPts val="0"/>
              </a:spcBef>
              <a:spcAft>
                <a:spcPts val="0"/>
              </a:spcAft>
              <a:buSzPts val="3100"/>
              <a:buChar char="•"/>
            </a:pPr>
            <a:r>
              <a:rPr lang="en-US" sz="3100"/>
              <a:t>Acronyms used in labeling</a:t>
            </a:r>
            <a:endParaRPr sz="3100"/>
          </a:p>
          <a:p>
            <a:pPr indent="-425450" lvl="0" marL="457200" rtl="0" algn="l">
              <a:lnSpc>
                <a:spcPct val="150000"/>
              </a:lnSpc>
              <a:spcBef>
                <a:spcPts val="0"/>
              </a:spcBef>
              <a:spcAft>
                <a:spcPts val="0"/>
              </a:spcAft>
              <a:buSzPts val="3100"/>
              <a:buChar char="•"/>
            </a:pPr>
            <a:r>
              <a:rPr lang="en-US" sz="3100"/>
              <a:t>Why focus on </a:t>
            </a:r>
            <a:r>
              <a:rPr lang="en-US" sz="3100"/>
              <a:t>labeling</a:t>
            </a:r>
            <a:r>
              <a:rPr lang="en-US" sz="3100"/>
              <a:t>?</a:t>
            </a:r>
            <a:endParaRPr sz="3100"/>
          </a:p>
          <a:p>
            <a:pPr indent="-425450" lvl="0" marL="457200" rtl="0" algn="l">
              <a:lnSpc>
                <a:spcPct val="150000"/>
              </a:lnSpc>
              <a:spcBef>
                <a:spcPts val="0"/>
              </a:spcBef>
              <a:spcAft>
                <a:spcPts val="0"/>
              </a:spcAft>
              <a:buSzPts val="3100"/>
              <a:buChar char="•"/>
            </a:pPr>
            <a:r>
              <a:rPr lang="en-US" sz="3100"/>
              <a:t>Basic </a:t>
            </a:r>
            <a:r>
              <a:rPr lang="en-US" sz="3100"/>
              <a:t>components</a:t>
            </a:r>
            <a:r>
              <a:rPr lang="en-US" sz="3100"/>
              <a:t> of labeling for maple syrup</a:t>
            </a:r>
            <a:endParaRPr sz="3100"/>
          </a:p>
          <a:p>
            <a:pPr indent="-425450" lvl="0" marL="457200" rtl="0" algn="l">
              <a:lnSpc>
                <a:spcPct val="150000"/>
              </a:lnSpc>
              <a:spcBef>
                <a:spcPts val="0"/>
              </a:spcBef>
              <a:spcAft>
                <a:spcPts val="0"/>
              </a:spcAft>
              <a:buSzPts val="3100"/>
              <a:buChar char="•"/>
            </a:pPr>
            <a:r>
              <a:rPr lang="en-US" sz="3100"/>
              <a:t>Examples of labeling for maple syrup products</a:t>
            </a:r>
            <a:endParaRPr sz="3100"/>
          </a:p>
          <a:p>
            <a:pPr indent="-425450" lvl="0" marL="457200" rtl="0" algn="l">
              <a:lnSpc>
                <a:spcPct val="150000"/>
              </a:lnSpc>
              <a:spcBef>
                <a:spcPts val="0"/>
              </a:spcBef>
              <a:spcAft>
                <a:spcPts val="0"/>
              </a:spcAft>
              <a:buSzPts val="3100"/>
              <a:buChar char="•"/>
            </a:pPr>
            <a:r>
              <a:rPr lang="en-US" sz="3100"/>
              <a:t>Labeling for value-added maple syrup products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Label </a:t>
            </a:r>
            <a:r>
              <a:rPr lang="en-US"/>
              <a:t>requirements for v</a:t>
            </a:r>
            <a:r>
              <a:rPr lang="en-US"/>
              <a:t>alue-added products</a:t>
            </a:r>
            <a:endParaRPr/>
          </a:p>
        </p:txBody>
      </p:sp>
      <p:sp>
        <p:nvSpPr>
          <p:cNvPr id="292" name="Google Shape;292;p14"/>
          <p:cNvSpPr txBox="1"/>
          <p:nvPr>
            <p:ph idx="1" type="body"/>
          </p:nvPr>
        </p:nvSpPr>
        <p:spPr>
          <a:xfrm>
            <a:off x="838200" y="1903976"/>
            <a:ext cx="10515600" cy="4872000"/>
          </a:xfrm>
          <a:prstGeom prst="rect">
            <a:avLst/>
          </a:prstGeom>
          <a:noFill/>
          <a:ln>
            <a:noFill/>
          </a:ln>
        </p:spPr>
        <p:txBody>
          <a:bodyPr anchorCtr="0" anchor="t" bIns="45700" lIns="91425" spcFirstLastPara="1" rIns="91425" wrap="square" tIns="45700">
            <a:normAutofit/>
          </a:bodyPr>
          <a:lstStyle/>
          <a:p>
            <a:pPr indent="-255270" lvl="0" marL="228600" rtl="0" algn="l">
              <a:lnSpc>
                <a:spcPct val="90000"/>
              </a:lnSpc>
              <a:spcBef>
                <a:spcPts val="0"/>
              </a:spcBef>
              <a:spcAft>
                <a:spcPts val="0"/>
              </a:spcAft>
              <a:buClr>
                <a:schemeClr val="dk1"/>
              </a:buClr>
              <a:buSzPts val="2800"/>
              <a:buChar char="•"/>
            </a:pPr>
            <a:r>
              <a:rPr lang="en-US"/>
              <a:t>Value-added products such as m</a:t>
            </a:r>
            <a:r>
              <a:rPr lang="en-US"/>
              <a:t>aple sugar, cotton candy, crème, and candy - all made from maple syrup</a:t>
            </a:r>
            <a:endParaRPr/>
          </a:p>
          <a:p>
            <a:pPr indent="-255270" lvl="0" marL="228600" rtl="0" algn="l">
              <a:lnSpc>
                <a:spcPct val="90000"/>
              </a:lnSpc>
              <a:spcBef>
                <a:spcPts val="0"/>
              </a:spcBef>
              <a:spcAft>
                <a:spcPts val="0"/>
              </a:spcAft>
              <a:buClr>
                <a:schemeClr val="dk1"/>
              </a:buClr>
              <a:buSzPts val="2800"/>
              <a:buChar char="•"/>
            </a:pPr>
            <a:r>
              <a:rPr lang="en-US"/>
              <a:t>Label requirements still apply (home-based and interstate commerce)</a:t>
            </a:r>
            <a:endParaRPr/>
          </a:p>
          <a:p>
            <a:pPr indent="-255270" lvl="0" marL="228600" rtl="0" algn="l">
              <a:lnSpc>
                <a:spcPct val="90000"/>
              </a:lnSpc>
              <a:spcBef>
                <a:spcPts val="0"/>
              </a:spcBef>
              <a:spcAft>
                <a:spcPts val="0"/>
              </a:spcAft>
              <a:buClr>
                <a:schemeClr val="dk1"/>
              </a:buClr>
              <a:buSzPts val="2800"/>
              <a:buChar char="•"/>
            </a:pPr>
            <a:r>
              <a:rPr lang="en-US"/>
              <a:t>If maple syrup is the only ingredient; then the value-added product is still considered non-potentially hazardous</a:t>
            </a:r>
            <a:endParaRPr/>
          </a:p>
          <a:p>
            <a:pPr indent="-255270" lvl="0" marL="228600" rtl="0" algn="l">
              <a:lnSpc>
                <a:spcPct val="90000"/>
              </a:lnSpc>
              <a:spcBef>
                <a:spcPts val="1000"/>
              </a:spcBef>
              <a:spcAft>
                <a:spcPts val="0"/>
              </a:spcAft>
              <a:buClr>
                <a:schemeClr val="dk1"/>
              </a:buClr>
              <a:buSzPts val="2800"/>
              <a:buChar char="•"/>
            </a:pPr>
            <a:r>
              <a:rPr lang="en-US" u="sng"/>
              <a:t>ANY</a:t>
            </a:r>
            <a:r>
              <a:rPr lang="en-US"/>
              <a:t> other ingredient and form change requires a determination of hazard level at both the state and federal level</a:t>
            </a:r>
            <a:endParaRPr/>
          </a:p>
          <a:p>
            <a:pPr indent="0" lvl="0" marL="0" rtl="0" algn="l">
              <a:lnSpc>
                <a:spcPct val="90000"/>
              </a:lnSpc>
              <a:spcBef>
                <a:spcPts val="1000"/>
              </a:spcBef>
              <a:spcAft>
                <a:spcPts val="0"/>
              </a:spcAft>
              <a:buNone/>
            </a:pPr>
            <a:r>
              <a:t/>
            </a:r>
            <a:endParaRPr>
              <a:solidFill>
                <a:srgbClr val="FF0000"/>
              </a:solidFill>
            </a:endParaRPr>
          </a:p>
          <a:p>
            <a:pPr indent="-255270" lvl="0" marL="228600" rtl="0" algn="l">
              <a:lnSpc>
                <a:spcPct val="90000"/>
              </a:lnSpc>
              <a:spcBef>
                <a:spcPts val="1000"/>
              </a:spcBef>
              <a:spcAft>
                <a:spcPts val="0"/>
              </a:spcAft>
              <a:buClr>
                <a:srgbClr val="FF0000"/>
              </a:buClr>
              <a:buSzPts val="2800"/>
              <a:buChar char="•"/>
            </a:pPr>
            <a:r>
              <a:rPr lang="en-US">
                <a:solidFill>
                  <a:srgbClr val="FF0000"/>
                </a:solidFill>
              </a:rPr>
              <a:t>COMING SOON---Future Generations University will be developing tools and resources to enter the maple value-added “world”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67aff30aad_0_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en-US" sz="4000"/>
              <a:t>References</a:t>
            </a:r>
            <a:endParaRPr sz="5600"/>
          </a:p>
        </p:txBody>
      </p:sp>
      <p:sp>
        <p:nvSpPr>
          <p:cNvPr id="298" name="Google Shape;298;g267aff30aad_0_5"/>
          <p:cNvSpPr txBox="1"/>
          <p:nvPr>
            <p:ph idx="1" type="body"/>
          </p:nvPr>
        </p:nvSpPr>
        <p:spPr>
          <a:xfrm>
            <a:off x="1028600" y="1516575"/>
            <a:ext cx="10515600" cy="4351200"/>
          </a:xfrm>
          <a:prstGeom prst="rect">
            <a:avLst/>
          </a:prstGeom>
        </p:spPr>
        <p:txBody>
          <a:bodyPr anchorCtr="0" anchor="t" bIns="45700" lIns="91425" spcFirstLastPara="1" rIns="91425" wrap="square" tIns="45700">
            <a:normAutofit/>
          </a:bodyPr>
          <a:lstStyle/>
          <a:p>
            <a:pPr indent="-381000" lvl="0" marL="457200" rtl="0" algn="l">
              <a:spcBef>
                <a:spcPts val="1000"/>
              </a:spcBef>
              <a:spcAft>
                <a:spcPts val="0"/>
              </a:spcAft>
              <a:buSzPts val="2400"/>
              <a:buAutoNum type="arabicPeriod"/>
            </a:pPr>
            <a:r>
              <a:rPr lang="en-US" sz="2400"/>
              <a:t>CFR 21, Part 101.7; FPLA, Title 15-Chapter 39, 1453(a) (2)</a:t>
            </a:r>
            <a:endParaRPr sz="2400"/>
          </a:p>
          <a:p>
            <a:pPr indent="0" lvl="0" marL="0" rtl="0" algn="l">
              <a:spcBef>
                <a:spcPts val="1000"/>
              </a:spcBef>
              <a:spcAft>
                <a:spcPts val="0"/>
              </a:spcAft>
              <a:buClr>
                <a:schemeClr val="dk1"/>
              </a:buClr>
              <a:buSzPts val="1500"/>
              <a:buFont typeface="Arial"/>
              <a:buNone/>
            </a:pPr>
            <a:r>
              <a:rPr lang="en-US" sz="2400"/>
              <a:t>Source: Ohio Department of Agriculture Division of Food Safety “Maple Syrup” Fact Sheet—UPDATED—July 2019</a:t>
            </a:r>
            <a:endParaRPr sz="2400"/>
          </a:p>
          <a:p>
            <a:pPr indent="0" lvl="0" marL="0" rtl="0" algn="l">
              <a:spcBef>
                <a:spcPts val="1000"/>
              </a:spcBef>
              <a:spcAft>
                <a:spcPts val="0"/>
              </a:spcAft>
              <a:buClr>
                <a:schemeClr val="dk1"/>
              </a:buClr>
              <a:buSzPts val="1500"/>
              <a:buFont typeface="Arial"/>
              <a:buNone/>
            </a:pPr>
            <a:r>
              <a:rPr lang="en-US" sz="2400"/>
              <a:t>Note: Liquid maple syrup weighs more than water; you must convert to metric based on the actual product weight</a:t>
            </a:r>
            <a:endParaRPr sz="2400"/>
          </a:p>
          <a:p>
            <a:pPr indent="0" lvl="0" marL="0" rtl="0" algn="l">
              <a:spcBef>
                <a:spcPts val="1000"/>
              </a:spcBef>
              <a:spcAft>
                <a:spcPts val="0"/>
              </a:spcAft>
              <a:buClr>
                <a:schemeClr val="dk1"/>
              </a:buClr>
              <a:buSzPts val="1500"/>
              <a:buFont typeface="Arial"/>
              <a:buNone/>
            </a:pPr>
            <a:r>
              <a:t/>
            </a:r>
            <a:endParaRPr sz="2400"/>
          </a:p>
          <a:p>
            <a:pPr indent="-381000" lvl="0" marL="457200" rtl="0" algn="l">
              <a:spcBef>
                <a:spcPts val="1000"/>
              </a:spcBef>
              <a:spcAft>
                <a:spcPts val="0"/>
              </a:spcAft>
              <a:buSzPts val="2400"/>
              <a:buAutoNum type="arabicPeriod"/>
            </a:pPr>
            <a:r>
              <a:rPr lang="en-US" sz="2400"/>
              <a:t>CFR 21, Part 101.4</a:t>
            </a:r>
            <a:endParaRPr sz="2400"/>
          </a:p>
          <a:p>
            <a:pPr indent="0" lvl="0" marL="0" rtl="0" algn="l">
              <a:spcBef>
                <a:spcPts val="1000"/>
              </a:spcBef>
              <a:spcAft>
                <a:spcPts val="0"/>
              </a:spcAft>
              <a:buClr>
                <a:schemeClr val="dk1"/>
              </a:buClr>
              <a:buSzPts val="2400"/>
              <a:buFont typeface="Arial"/>
              <a:buNone/>
            </a:pPr>
            <a:r>
              <a:rPr lang="en-US" sz="2400"/>
              <a:t>Source: Ohio Department of Agriculture Division of Food Safety “Maple Syrup” Fact Sheet—UPDATED—July 2019</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e8fc06cc4e_2_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Next steps</a:t>
            </a:r>
            <a:endParaRPr/>
          </a:p>
        </p:txBody>
      </p:sp>
      <p:sp>
        <p:nvSpPr>
          <p:cNvPr id="304" name="Google Shape;304;g2e8fc06cc4e_2_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425450" lvl="0" marL="457200" rtl="0" algn="l">
              <a:lnSpc>
                <a:spcPct val="150000"/>
              </a:lnSpc>
              <a:spcBef>
                <a:spcPts val="1000"/>
              </a:spcBef>
              <a:spcAft>
                <a:spcPts val="0"/>
              </a:spcAft>
              <a:buSzPts val="3100"/>
              <a:buChar char="•"/>
            </a:pPr>
            <a:r>
              <a:rPr lang="en-US" sz="3100"/>
              <a:t>Find and note labels on other maple syrups or products</a:t>
            </a:r>
            <a:endParaRPr sz="3100"/>
          </a:p>
          <a:p>
            <a:pPr indent="-425450" lvl="0" marL="457200" rtl="0" algn="l">
              <a:lnSpc>
                <a:spcPct val="150000"/>
              </a:lnSpc>
              <a:spcBef>
                <a:spcPts val="0"/>
              </a:spcBef>
              <a:spcAft>
                <a:spcPts val="0"/>
              </a:spcAft>
              <a:buSzPts val="3100"/>
              <a:buChar char="•"/>
            </a:pPr>
            <a:r>
              <a:rPr lang="en-US" sz="3100"/>
              <a:t>What text or illustrations will you include in your label? </a:t>
            </a:r>
            <a:endParaRPr sz="3100"/>
          </a:p>
          <a:p>
            <a:pPr indent="-425450" lvl="0" marL="457200" rtl="0" algn="l">
              <a:lnSpc>
                <a:spcPct val="150000"/>
              </a:lnSpc>
              <a:spcBef>
                <a:spcPts val="0"/>
              </a:spcBef>
              <a:spcAft>
                <a:spcPts val="0"/>
              </a:spcAft>
              <a:buSzPts val="3100"/>
              <a:buChar char="•"/>
            </a:pPr>
            <a:r>
              <a:rPr lang="en-US" sz="3100"/>
              <a:t>Put together a mock </a:t>
            </a:r>
            <a:r>
              <a:rPr lang="en-US" sz="3100"/>
              <a:t>label</a:t>
            </a:r>
            <a:r>
              <a:rPr lang="en-US" sz="3100"/>
              <a:t> for your maple syrup product</a:t>
            </a:r>
            <a:endParaRPr sz="3100"/>
          </a:p>
          <a:p>
            <a:pPr indent="-425450" lvl="0" marL="457200" rtl="0" algn="l">
              <a:lnSpc>
                <a:spcPct val="150000"/>
              </a:lnSpc>
              <a:spcBef>
                <a:spcPts val="0"/>
              </a:spcBef>
              <a:spcAft>
                <a:spcPts val="0"/>
              </a:spcAft>
              <a:buSzPts val="3100"/>
              <a:buChar char="•"/>
            </a:pPr>
            <a:r>
              <a:rPr lang="en-US" sz="3100"/>
              <a:t>Have your team review and give feedback on your mock label</a:t>
            </a:r>
            <a:endParaRPr sz="3100"/>
          </a:p>
          <a:p>
            <a:pPr indent="-425450" lvl="0" marL="457200" rtl="0" algn="l">
              <a:lnSpc>
                <a:spcPct val="150000"/>
              </a:lnSpc>
              <a:spcBef>
                <a:spcPts val="0"/>
              </a:spcBef>
              <a:spcAft>
                <a:spcPts val="0"/>
              </a:spcAft>
              <a:buSzPts val="3100"/>
              <a:buChar char="•"/>
            </a:pPr>
            <a:r>
              <a:rPr lang="en-US" sz="3100"/>
              <a:t>Review the resources posted for this module</a:t>
            </a:r>
            <a:endParaRPr sz="3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e8ad356077_1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Did I learn what I needed to know?</a:t>
            </a:r>
            <a:endParaRPr/>
          </a:p>
        </p:txBody>
      </p:sp>
      <p:sp>
        <p:nvSpPr>
          <p:cNvPr id="310" name="Google Shape;310;g2e8ad356077_1_0"/>
          <p:cNvSpPr txBox="1"/>
          <p:nvPr>
            <p:ph idx="1" type="body"/>
          </p:nvPr>
        </p:nvSpPr>
        <p:spPr>
          <a:xfrm>
            <a:off x="838200" y="1567700"/>
            <a:ext cx="10515600" cy="5126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a:p>
            <a:pPr indent="-355600" lvl="0" marL="457200" rtl="0" algn="l">
              <a:lnSpc>
                <a:spcPct val="115000"/>
              </a:lnSpc>
              <a:spcBef>
                <a:spcPts val="0"/>
              </a:spcBef>
              <a:spcAft>
                <a:spcPts val="0"/>
              </a:spcAft>
              <a:buSzPts val="2000"/>
              <a:buChar char="•"/>
            </a:pPr>
            <a:r>
              <a:rPr lang="en-US" sz="3000"/>
              <a:t>Please complete the Evaluation Form for this module</a:t>
            </a:r>
            <a:endParaRPr sz="3000"/>
          </a:p>
          <a:p>
            <a:pPr indent="-355600" lvl="0" marL="457200" rtl="0" algn="l">
              <a:lnSpc>
                <a:spcPct val="115000"/>
              </a:lnSpc>
              <a:spcBef>
                <a:spcPts val="0"/>
              </a:spcBef>
              <a:spcAft>
                <a:spcPts val="0"/>
              </a:spcAft>
              <a:buSzPts val="2000"/>
              <a:buChar char="•"/>
            </a:pPr>
            <a:r>
              <a:rPr lang="en-US" sz="3000"/>
              <a:t>This will help us make sure that your needs have been met, and that future training modules will be useful</a:t>
            </a:r>
            <a:endParaRPr sz="3000"/>
          </a:p>
          <a:p>
            <a:pPr indent="-355600" lvl="0" marL="457200" rtl="0" algn="l">
              <a:lnSpc>
                <a:spcPct val="115000"/>
              </a:lnSpc>
              <a:spcBef>
                <a:spcPts val="0"/>
              </a:spcBef>
              <a:spcAft>
                <a:spcPts val="0"/>
              </a:spcAft>
              <a:buSzPts val="2000"/>
              <a:buChar char="•"/>
            </a:pPr>
            <a:r>
              <a:rPr lang="en-US" sz="3000"/>
              <a:t>Are there any other topics in this area for which you would like information?</a:t>
            </a:r>
            <a:endParaRPr sz="3000"/>
          </a:p>
          <a:p>
            <a:pPr indent="0" lvl="0" marL="457200" rtl="0" algn="l">
              <a:spcBef>
                <a:spcPts val="0"/>
              </a:spcBef>
              <a:spcAft>
                <a:spcPts val="0"/>
              </a:spcAft>
              <a:buNone/>
            </a:pPr>
            <a:r>
              <a:t/>
            </a:r>
            <a:endParaRPr/>
          </a:p>
          <a:p>
            <a:pPr indent="0" lvl="0" marL="0" rtl="0" algn="ctr">
              <a:spcBef>
                <a:spcPts val="0"/>
              </a:spcBef>
              <a:spcAft>
                <a:spcPts val="0"/>
              </a:spcAft>
              <a:buNone/>
            </a:pPr>
            <a:r>
              <a:rPr b="1" lang="en-US" sz="3800"/>
              <a:t>Thank you for for your participation</a:t>
            </a:r>
            <a:endParaRPr b="1" sz="3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e8fc06cc4e_2_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Objectives</a:t>
            </a:r>
            <a:endParaRPr/>
          </a:p>
        </p:txBody>
      </p:sp>
      <p:sp>
        <p:nvSpPr>
          <p:cNvPr id="173" name="Google Shape;173;g2e8fc06cc4e_2_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431800" lvl="0" marL="457200" rtl="0" algn="l">
              <a:lnSpc>
                <a:spcPct val="150000"/>
              </a:lnSpc>
              <a:spcBef>
                <a:spcPts val="1000"/>
              </a:spcBef>
              <a:spcAft>
                <a:spcPts val="0"/>
              </a:spcAft>
              <a:buSzPts val="3200"/>
              <a:buChar char="•"/>
            </a:pPr>
            <a:r>
              <a:rPr lang="en-US" sz="3200"/>
              <a:t>D</a:t>
            </a:r>
            <a:r>
              <a:rPr lang="en-US" sz="3200"/>
              <a:t>iscuss general label components</a:t>
            </a:r>
            <a:endParaRPr sz="3200"/>
          </a:p>
          <a:p>
            <a:pPr indent="-431800" lvl="0" marL="457200" rtl="0" algn="l">
              <a:lnSpc>
                <a:spcPct val="150000"/>
              </a:lnSpc>
              <a:spcBef>
                <a:spcPts val="0"/>
              </a:spcBef>
              <a:spcAft>
                <a:spcPts val="0"/>
              </a:spcAft>
              <a:buSzPts val="3200"/>
              <a:buChar char="•"/>
            </a:pPr>
            <a:r>
              <a:rPr lang="en-US" sz="3200"/>
              <a:t>What you might include in your maple syrup label</a:t>
            </a:r>
            <a:r>
              <a:rPr lang="en-US" sz="3200"/>
              <a:t>?</a:t>
            </a:r>
            <a:endParaRPr sz="3200"/>
          </a:p>
          <a:p>
            <a:pPr indent="-431800" lvl="0" marL="457200" rtl="0" algn="l">
              <a:lnSpc>
                <a:spcPct val="150000"/>
              </a:lnSpc>
              <a:spcBef>
                <a:spcPts val="0"/>
              </a:spcBef>
              <a:spcAft>
                <a:spcPts val="0"/>
              </a:spcAft>
              <a:buSzPts val="3200"/>
              <a:buChar char="•"/>
            </a:pPr>
            <a:r>
              <a:rPr lang="en-US" sz="3200"/>
              <a:t>Review what is required for labels</a:t>
            </a:r>
            <a:endParaRPr sz="3200"/>
          </a:p>
          <a:p>
            <a:pPr indent="-431800" lvl="0" marL="457200" rtl="0" algn="l">
              <a:lnSpc>
                <a:spcPct val="150000"/>
              </a:lnSpc>
              <a:spcBef>
                <a:spcPts val="0"/>
              </a:spcBef>
              <a:spcAft>
                <a:spcPts val="0"/>
              </a:spcAft>
              <a:buSzPts val="3200"/>
              <a:buChar char="•"/>
            </a:pPr>
            <a:r>
              <a:rPr lang="en-US" sz="3200"/>
              <a:t>Practice: develop a “mock label” for your maple </a:t>
            </a:r>
            <a:r>
              <a:rPr lang="en-US" sz="3200"/>
              <a:t>syrup</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2"/>
          <p:cNvSpPr txBox="1"/>
          <p:nvPr>
            <p:ph type="title"/>
          </p:nvPr>
        </p:nvSpPr>
        <p:spPr>
          <a:xfrm>
            <a:off x="686834" y="1153572"/>
            <a:ext cx="3200400" cy="446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US">
                <a:solidFill>
                  <a:srgbClr val="FFFFFF"/>
                </a:solidFill>
              </a:rPr>
              <a:t>Acronyms</a:t>
            </a:r>
            <a:endParaRPr/>
          </a:p>
        </p:txBody>
      </p:sp>
      <p:sp>
        <p:nvSpPr>
          <p:cNvPr id="179" name="Google Shape;179;p2"/>
          <p:cNvSpPr txBox="1"/>
          <p:nvPr>
            <p:ph idx="1" type="body"/>
          </p:nvPr>
        </p:nvSpPr>
        <p:spPr>
          <a:xfrm>
            <a:off x="3887225" y="591350"/>
            <a:ext cx="7466700" cy="5585700"/>
          </a:xfrm>
          <a:prstGeom prst="rect">
            <a:avLst/>
          </a:prstGeom>
          <a:noFill/>
          <a:ln>
            <a:noFill/>
          </a:ln>
        </p:spPr>
        <p:txBody>
          <a:bodyPr anchorCtr="0" anchor="ctr" bIns="45700" lIns="91425" spcFirstLastPara="1" rIns="91425" wrap="square" tIns="45700">
            <a:normAutofit/>
          </a:bodyPr>
          <a:lstStyle/>
          <a:p>
            <a:pPr indent="-247650" lvl="0" marL="228600" rtl="0" algn="l">
              <a:lnSpc>
                <a:spcPct val="90000"/>
              </a:lnSpc>
              <a:spcBef>
                <a:spcPts val="0"/>
              </a:spcBef>
              <a:spcAft>
                <a:spcPts val="0"/>
              </a:spcAft>
              <a:buClr>
                <a:schemeClr val="dk1"/>
              </a:buClr>
              <a:buSzPts val="3100"/>
              <a:buChar char="•"/>
            </a:pPr>
            <a:r>
              <a:rPr lang="en-US" sz="3100"/>
              <a:t>CFR - Code of Federal Regulations</a:t>
            </a:r>
            <a:endParaRPr sz="3100"/>
          </a:p>
          <a:p>
            <a:pPr indent="0" lvl="0" marL="0" rtl="0" algn="l">
              <a:lnSpc>
                <a:spcPct val="90000"/>
              </a:lnSpc>
              <a:spcBef>
                <a:spcPts val="1000"/>
              </a:spcBef>
              <a:spcAft>
                <a:spcPts val="0"/>
              </a:spcAft>
              <a:buClr>
                <a:schemeClr val="dk1"/>
              </a:buClr>
              <a:buSzPts val="2800"/>
              <a:buNone/>
            </a:pPr>
            <a:r>
              <a:t/>
            </a:r>
            <a:endParaRPr sz="3100"/>
          </a:p>
          <a:p>
            <a:pPr indent="-247650" lvl="0" marL="228600" rtl="0" algn="l">
              <a:lnSpc>
                <a:spcPct val="90000"/>
              </a:lnSpc>
              <a:spcBef>
                <a:spcPts val="1000"/>
              </a:spcBef>
              <a:spcAft>
                <a:spcPts val="0"/>
              </a:spcAft>
              <a:buClr>
                <a:schemeClr val="dk1"/>
              </a:buClr>
              <a:buSzPts val="3100"/>
              <a:buChar char="•"/>
            </a:pPr>
            <a:r>
              <a:rPr lang="en-US" sz="3100"/>
              <a:t>FPLA - Fair Packaging &amp; Labeling Act</a:t>
            </a:r>
            <a:endParaRPr sz="3100"/>
          </a:p>
          <a:p>
            <a:pPr indent="0" lvl="0" marL="0" rtl="0" algn="l">
              <a:lnSpc>
                <a:spcPct val="90000"/>
              </a:lnSpc>
              <a:spcBef>
                <a:spcPts val="1000"/>
              </a:spcBef>
              <a:spcAft>
                <a:spcPts val="0"/>
              </a:spcAft>
              <a:buClr>
                <a:schemeClr val="dk1"/>
              </a:buClr>
              <a:buSzPts val="2800"/>
              <a:buNone/>
            </a:pPr>
            <a:r>
              <a:t/>
            </a:r>
            <a:endParaRPr sz="3100"/>
          </a:p>
          <a:p>
            <a:pPr indent="-247650" lvl="0" marL="228600" rtl="0" algn="l">
              <a:lnSpc>
                <a:spcPct val="90000"/>
              </a:lnSpc>
              <a:spcBef>
                <a:spcPts val="1000"/>
              </a:spcBef>
              <a:spcAft>
                <a:spcPts val="0"/>
              </a:spcAft>
              <a:buClr>
                <a:schemeClr val="dk1"/>
              </a:buClr>
              <a:buSzPts val="3100"/>
              <a:buChar char="•"/>
            </a:pPr>
            <a:r>
              <a:rPr lang="en-US" sz="3100"/>
              <a:t>PDP - Principal Display Panel (portion of the package that is most likely to be seen by the consumer when on a store shelf)</a:t>
            </a:r>
            <a:endParaRPr sz="3100"/>
          </a:p>
        </p:txBody>
      </p:sp>
      <p:sp>
        <p:nvSpPr>
          <p:cNvPr id="180" name="Google Shape;180;p2"/>
          <p:cNvSpPr txBox="1"/>
          <p:nvPr/>
        </p:nvSpPr>
        <p:spPr>
          <a:xfrm>
            <a:off x="534100" y="2987175"/>
            <a:ext cx="30000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4400">
                <a:solidFill>
                  <a:schemeClr val="dk1"/>
                </a:solidFill>
                <a:latin typeface="Calibri"/>
                <a:ea typeface="Calibri"/>
                <a:cs typeface="Calibri"/>
                <a:sym typeface="Calibri"/>
              </a:rPr>
              <a:t>Acronyms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g274c1ec9713_1_17"/>
          <p:cNvPicPr preferRelativeResize="0"/>
          <p:nvPr/>
        </p:nvPicPr>
        <p:blipFill rotWithShape="1">
          <a:blip r:embed="rId3">
            <a:alphaModFix/>
          </a:blip>
          <a:srcRect b="8835" l="0" r="0" t="14471"/>
          <a:stretch/>
        </p:blipFill>
        <p:spPr>
          <a:xfrm>
            <a:off x="736400" y="575351"/>
            <a:ext cx="5505600" cy="5632865"/>
          </a:xfrm>
          <a:prstGeom prst="rect">
            <a:avLst/>
          </a:prstGeom>
          <a:noFill/>
          <a:ln>
            <a:noFill/>
          </a:ln>
        </p:spPr>
      </p:pic>
      <p:sp>
        <p:nvSpPr>
          <p:cNvPr id="186" name="Google Shape;186;g274c1ec9713_1_17"/>
          <p:cNvSpPr txBox="1"/>
          <p:nvPr/>
        </p:nvSpPr>
        <p:spPr>
          <a:xfrm>
            <a:off x="6476775" y="575350"/>
            <a:ext cx="5505600" cy="535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u="sng">
                <a:solidFill>
                  <a:schemeClr val="dk1"/>
                </a:solidFill>
                <a:latin typeface="Calibri"/>
                <a:ea typeface="Calibri"/>
                <a:cs typeface="Calibri"/>
                <a:sym typeface="Calibri"/>
              </a:rPr>
              <a:t>Why is labeling important?</a:t>
            </a:r>
            <a:endParaRPr sz="2800" u="sng">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US" sz="2800">
                <a:solidFill>
                  <a:schemeClr val="dk1"/>
                </a:solidFill>
                <a:latin typeface="Calibri"/>
                <a:ea typeface="Calibri"/>
                <a:cs typeface="Calibri"/>
                <a:sym typeface="Calibri"/>
              </a:rPr>
              <a:t>How will consumers discern your product from others?</a:t>
            </a:r>
            <a:endParaRPr sz="2800">
              <a:solidFill>
                <a:schemeClr val="dk1"/>
              </a:solidFill>
              <a:latin typeface="Calibri"/>
              <a:ea typeface="Calibri"/>
              <a:cs typeface="Calibri"/>
              <a:sym typeface="Calibri"/>
            </a:endParaRPr>
          </a:p>
          <a:p>
            <a:pPr indent="-406400" lvl="0" marL="457200" rtl="0" algn="l">
              <a:lnSpc>
                <a:spcPct val="15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Experience (i.e., </a:t>
            </a:r>
            <a:r>
              <a:rPr lang="en-US" sz="2800">
                <a:solidFill>
                  <a:schemeClr val="dk1"/>
                </a:solidFill>
                <a:latin typeface="Calibri"/>
                <a:ea typeface="Calibri"/>
                <a:cs typeface="Calibri"/>
                <a:sym typeface="Calibri"/>
              </a:rPr>
              <a:t>previous </a:t>
            </a:r>
            <a:r>
              <a:rPr lang="en-US" sz="2800">
                <a:solidFill>
                  <a:schemeClr val="dk1"/>
                </a:solidFill>
                <a:latin typeface="Calibri"/>
                <a:ea typeface="Calibri"/>
                <a:cs typeface="Calibri"/>
                <a:sym typeface="Calibri"/>
              </a:rPr>
              <a:t>use)?</a:t>
            </a:r>
            <a:endParaRPr sz="2800">
              <a:solidFill>
                <a:schemeClr val="dk1"/>
              </a:solidFill>
              <a:latin typeface="Calibri"/>
              <a:ea typeface="Calibri"/>
              <a:cs typeface="Calibri"/>
              <a:sym typeface="Calibri"/>
            </a:endParaRPr>
          </a:p>
          <a:p>
            <a:pPr indent="-406400" lvl="0" marL="457200" rtl="0" algn="l">
              <a:lnSpc>
                <a:spcPct val="15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R</a:t>
            </a:r>
            <a:r>
              <a:rPr lang="en-US" sz="2800">
                <a:solidFill>
                  <a:schemeClr val="dk1"/>
                </a:solidFill>
                <a:latin typeface="Calibri"/>
                <a:ea typeface="Calibri"/>
                <a:cs typeface="Calibri"/>
                <a:sym typeface="Calibri"/>
              </a:rPr>
              <a:t>eputation</a:t>
            </a:r>
            <a:r>
              <a:rPr lang="en-US" sz="2800">
                <a:solidFill>
                  <a:schemeClr val="dk1"/>
                </a:solidFill>
                <a:latin typeface="Calibri"/>
                <a:ea typeface="Calibri"/>
                <a:cs typeface="Calibri"/>
                <a:sym typeface="Calibri"/>
              </a:rPr>
              <a:t> (i.e., via advertising)?</a:t>
            </a:r>
            <a:endParaRPr sz="2800">
              <a:solidFill>
                <a:schemeClr val="dk1"/>
              </a:solidFill>
              <a:latin typeface="Calibri"/>
              <a:ea typeface="Calibri"/>
              <a:cs typeface="Calibri"/>
              <a:sym typeface="Calibri"/>
            </a:endParaRPr>
          </a:p>
          <a:p>
            <a:pPr indent="-406400" lvl="0" marL="457200" rtl="0" algn="l">
              <a:lnSpc>
                <a:spcPct val="15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Word of mouth?</a:t>
            </a:r>
            <a:endParaRPr sz="2800">
              <a:solidFill>
                <a:schemeClr val="dk1"/>
              </a:solidFill>
              <a:latin typeface="Calibri"/>
              <a:ea typeface="Calibri"/>
              <a:cs typeface="Calibri"/>
              <a:sym typeface="Calibri"/>
            </a:endParaRPr>
          </a:p>
          <a:p>
            <a:pPr indent="-406400" lvl="0" marL="457200" rtl="0" algn="l">
              <a:lnSpc>
                <a:spcPct val="150000"/>
              </a:lnSpc>
              <a:spcBef>
                <a:spcPts val="0"/>
              </a:spcBef>
              <a:spcAft>
                <a:spcPts val="0"/>
              </a:spcAft>
              <a:buClr>
                <a:schemeClr val="dk1"/>
              </a:buClr>
              <a:buSzPts val="2800"/>
              <a:buFont typeface="Calibri"/>
              <a:buChar char="●"/>
            </a:pPr>
            <a:r>
              <a:rPr lang="en-US" sz="2800" u="sng">
                <a:solidFill>
                  <a:schemeClr val="dk1"/>
                </a:solidFill>
                <a:latin typeface="Calibri"/>
                <a:ea typeface="Calibri"/>
                <a:cs typeface="Calibri"/>
                <a:sym typeface="Calibri"/>
              </a:rPr>
              <a:t>OR </a:t>
            </a:r>
            <a:r>
              <a:rPr lang="en-US" sz="2800" u="sng">
                <a:solidFill>
                  <a:schemeClr val="dk1"/>
                </a:solidFill>
                <a:latin typeface="Calibri"/>
                <a:ea typeface="Calibri"/>
                <a:cs typeface="Calibri"/>
                <a:sym typeface="Calibri"/>
              </a:rPr>
              <a:t>through</a:t>
            </a:r>
            <a:r>
              <a:rPr lang="en-US" sz="2800" u="sng">
                <a:solidFill>
                  <a:schemeClr val="dk1"/>
                </a:solidFill>
                <a:latin typeface="Calibri"/>
                <a:ea typeface="Calibri"/>
                <a:cs typeface="Calibri"/>
                <a:sym typeface="Calibri"/>
              </a:rPr>
              <a:t> the </a:t>
            </a:r>
            <a:r>
              <a:rPr lang="en-US" sz="2800" u="sng">
                <a:solidFill>
                  <a:schemeClr val="dk1"/>
                </a:solidFill>
                <a:latin typeface="Calibri"/>
                <a:ea typeface="Calibri"/>
                <a:cs typeface="Calibri"/>
                <a:sym typeface="Calibri"/>
              </a:rPr>
              <a:t>information</a:t>
            </a:r>
            <a:r>
              <a:rPr lang="en-US" sz="2800" u="sng">
                <a:solidFill>
                  <a:schemeClr val="dk1"/>
                </a:solidFill>
                <a:latin typeface="Calibri"/>
                <a:ea typeface="Calibri"/>
                <a:cs typeface="Calibri"/>
                <a:sym typeface="Calibri"/>
              </a:rPr>
              <a:t> you include in your label?</a:t>
            </a:r>
            <a:endParaRPr sz="2800" u="sng">
              <a:solidFill>
                <a:schemeClr val="dk1"/>
              </a:solidFill>
              <a:latin typeface="Calibri"/>
              <a:ea typeface="Calibri"/>
              <a:cs typeface="Calibri"/>
              <a:sym typeface="Calibri"/>
            </a:endParaRPr>
          </a:p>
        </p:txBody>
      </p:sp>
      <p:sp>
        <p:nvSpPr>
          <p:cNvPr id="187" name="Google Shape;187;g274c1ec9713_1_17"/>
          <p:cNvSpPr txBox="1"/>
          <p:nvPr/>
        </p:nvSpPr>
        <p:spPr>
          <a:xfrm>
            <a:off x="606000" y="6221800"/>
            <a:ext cx="11586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There might be several maple syrup products from </a:t>
            </a:r>
            <a:r>
              <a:rPr lang="en-US" sz="2800">
                <a:solidFill>
                  <a:schemeClr val="dk1"/>
                </a:solidFill>
                <a:latin typeface="Calibri"/>
                <a:ea typeface="Calibri"/>
                <a:cs typeface="Calibri"/>
                <a:sym typeface="Calibri"/>
              </a:rPr>
              <a:t>which</a:t>
            </a:r>
            <a:r>
              <a:rPr lang="en-US" sz="2800">
                <a:solidFill>
                  <a:schemeClr val="dk1"/>
                </a:solidFill>
                <a:latin typeface="Calibri"/>
                <a:ea typeface="Calibri"/>
                <a:cs typeface="Calibri"/>
                <a:sym typeface="Calibri"/>
              </a:rPr>
              <a:t> to choose!</a:t>
            </a: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3"/>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US"/>
              <a:t>Basic Labeling Components for Maple Syrup*</a:t>
            </a:r>
            <a:endParaRPr/>
          </a:p>
        </p:txBody>
      </p:sp>
      <p:sp>
        <p:nvSpPr>
          <p:cNvPr id="193" name="Google Shape;193;p3"/>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lnSpcReduction="10000"/>
          </a:bodyPr>
          <a:lstStyle/>
          <a:p>
            <a:pPr indent="-273050" lvl="0" marL="228600" rtl="0" algn="l">
              <a:lnSpc>
                <a:spcPct val="90000"/>
              </a:lnSpc>
              <a:spcBef>
                <a:spcPts val="0"/>
              </a:spcBef>
              <a:spcAft>
                <a:spcPts val="0"/>
              </a:spcAft>
              <a:buClr>
                <a:schemeClr val="dk1"/>
              </a:buClr>
              <a:buSzPts val="3300"/>
              <a:buAutoNum type="arabicPeriod"/>
            </a:pPr>
            <a:r>
              <a:rPr lang="en-US" sz="3300"/>
              <a:t>Statement of identity</a:t>
            </a:r>
            <a:endParaRPr sz="3500"/>
          </a:p>
          <a:p>
            <a:pPr indent="-273050" lvl="0" marL="228600" rtl="0" algn="l">
              <a:lnSpc>
                <a:spcPct val="90000"/>
              </a:lnSpc>
              <a:spcBef>
                <a:spcPts val="1000"/>
              </a:spcBef>
              <a:spcAft>
                <a:spcPts val="0"/>
              </a:spcAft>
              <a:buClr>
                <a:schemeClr val="dk1"/>
              </a:buClr>
              <a:buSzPts val="3300"/>
              <a:buAutoNum type="arabicPeriod"/>
            </a:pPr>
            <a:r>
              <a:rPr lang="en-US" sz="3300"/>
              <a:t>Net quantity of contents</a:t>
            </a:r>
            <a:endParaRPr sz="3500"/>
          </a:p>
          <a:p>
            <a:pPr indent="-273050" lvl="0" marL="228600" rtl="0" algn="l">
              <a:lnSpc>
                <a:spcPct val="90000"/>
              </a:lnSpc>
              <a:spcBef>
                <a:spcPts val="1000"/>
              </a:spcBef>
              <a:spcAft>
                <a:spcPts val="0"/>
              </a:spcAft>
              <a:buClr>
                <a:schemeClr val="dk1"/>
              </a:buClr>
              <a:buSzPts val="3300"/>
              <a:buAutoNum type="arabicPeriod"/>
            </a:pPr>
            <a:r>
              <a:rPr lang="en-US" sz="3300"/>
              <a:t>Ingredient list</a:t>
            </a:r>
            <a:endParaRPr sz="3500"/>
          </a:p>
          <a:p>
            <a:pPr indent="-273050" lvl="0" marL="228600" rtl="0" algn="l">
              <a:lnSpc>
                <a:spcPct val="90000"/>
              </a:lnSpc>
              <a:spcBef>
                <a:spcPts val="1000"/>
              </a:spcBef>
              <a:spcAft>
                <a:spcPts val="0"/>
              </a:spcAft>
              <a:buClr>
                <a:schemeClr val="dk1"/>
              </a:buClr>
              <a:buSzPts val="3300"/>
              <a:buAutoNum type="arabicPeriod"/>
            </a:pPr>
            <a:r>
              <a:rPr lang="en-US" sz="3300"/>
              <a:t>Statement of responsibility with producer information</a:t>
            </a:r>
            <a:endParaRPr sz="3300"/>
          </a:p>
          <a:p>
            <a:pPr indent="-63500" lvl="0" marL="228600" rtl="0" algn="l">
              <a:lnSpc>
                <a:spcPct val="90000"/>
              </a:lnSpc>
              <a:spcBef>
                <a:spcPts val="1000"/>
              </a:spcBef>
              <a:spcAft>
                <a:spcPts val="0"/>
              </a:spcAft>
              <a:buClr>
                <a:schemeClr val="dk1"/>
              </a:buClr>
              <a:buSzPts val="2600"/>
              <a:buNone/>
            </a:pPr>
            <a:r>
              <a:t/>
            </a:r>
            <a:endParaRPr sz="2600"/>
          </a:p>
          <a:p>
            <a:pPr indent="-63500" lvl="0" marL="228600" rtl="0" algn="l">
              <a:lnSpc>
                <a:spcPct val="90000"/>
              </a:lnSpc>
              <a:spcBef>
                <a:spcPts val="1000"/>
              </a:spcBef>
              <a:spcAft>
                <a:spcPts val="0"/>
              </a:spcAft>
              <a:buClr>
                <a:schemeClr val="dk1"/>
              </a:buClr>
              <a:buSzPts val="2600"/>
              <a:buNone/>
            </a:pPr>
            <a:r>
              <a:t/>
            </a:r>
            <a:endParaRPr sz="2600"/>
          </a:p>
          <a:p>
            <a:pPr indent="-63500" lvl="0" marL="22860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rPr lang="en-US" sz="2600"/>
              <a:t>*Note - FDA requirements for all products engaged in interstate commerce including retail sales, at specialty outlets (Tamarack, WV), and online sales.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4"/>
          <p:cNvSpPr/>
          <p:nvPr/>
        </p:nvSpPr>
        <p:spPr>
          <a:xfrm>
            <a:off x="1523" y="-44837"/>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4"/>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1. Statement of Product Identity</a:t>
            </a:r>
            <a:endParaRPr/>
          </a:p>
        </p:txBody>
      </p:sp>
      <p:sp>
        <p:nvSpPr>
          <p:cNvPr id="200" name="Google Shape;200;p4"/>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a:t>
            </a:r>
            <a:r>
              <a:rPr lang="en-US" sz="2200"/>
              <a:t>Statement of Identity” is the name of the food</a:t>
            </a:r>
            <a:endParaRPr/>
          </a:p>
          <a:p>
            <a:pPr indent="-228600" lvl="0" marL="228600" rtl="0" algn="l">
              <a:lnSpc>
                <a:spcPct val="90000"/>
              </a:lnSpc>
              <a:spcBef>
                <a:spcPts val="1000"/>
              </a:spcBef>
              <a:spcAft>
                <a:spcPts val="0"/>
              </a:spcAft>
              <a:buClr>
                <a:schemeClr val="dk1"/>
              </a:buClr>
              <a:buSzPts val="2200"/>
              <a:buChar char="•"/>
            </a:pPr>
            <a:r>
              <a:rPr lang="en-US" sz="2200"/>
              <a:t>N</a:t>
            </a:r>
            <a:r>
              <a:rPr lang="en-US" sz="2200"/>
              <a:t>ame must be the common or usual name of the food</a:t>
            </a:r>
            <a:endParaRPr/>
          </a:p>
          <a:p>
            <a:pPr indent="-228600" lvl="0" marL="228600" rtl="0" algn="l">
              <a:lnSpc>
                <a:spcPct val="90000"/>
              </a:lnSpc>
              <a:spcBef>
                <a:spcPts val="1000"/>
              </a:spcBef>
              <a:spcAft>
                <a:spcPts val="0"/>
              </a:spcAft>
              <a:buClr>
                <a:schemeClr val="dk1"/>
              </a:buClr>
              <a:buSzPts val="2200"/>
              <a:buChar char="•"/>
            </a:pPr>
            <a:r>
              <a:rPr lang="en-US" sz="2200"/>
              <a:t>N</a:t>
            </a:r>
            <a:r>
              <a:rPr lang="en-US" sz="2200"/>
              <a:t>ame shall accurately identify or describe the basic nature of the food or its characterizing properties or ingredients</a:t>
            </a:r>
            <a:endParaRPr/>
          </a:p>
          <a:p>
            <a:pPr indent="-228600" lvl="0" marL="228600" rtl="0" algn="l">
              <a:lnSpc>
                <a:spcPct val="90000"/>
              </a:lnSpc>
              <a:spcBef>
                <a:spcPts val="1000"/>
              </a:spcBef>
              <a:spcAft>
                <a:spcPts val="0"/>
              </a:spcAft>
              <a:buClr>
                <a:schemeClr val="dk1"/>
              </a:buClr>
              <a:buSzPts val="2200"/>
              <a:buChar char="•"/>
            </a:pPr>
            <a:r>
              <a:rPr lang="en-US" sz="2200"/>
              <a:t>Foods that have a Standard of Identity must conform to all requirements of the standard</a:t>
            </a:r>
            <a:endParaRPr/>
          </a:p>
          <a:p>
            <a:pPr indent="0" lvl="0" marL="0" rtl="0" algn="l">
              <a:lnSpc>
                <a:spcPct val="90000"/>
              </a:lnSpc>
              <a:spcBef>
                <a:spcPts val="1000"/>
              </a:spcBef>
              <a:spcAft>
                <a:spcPts val="0"/>
              </a:spcAft>
              <a:buNone/>
            </a:pPr>
            <a:r>
              <a:rPr lang="en-US" sz="2200"/>
              <a:t>(</a:t>
            </a:r>
            <a:r>
              <a:rPr lang="en-US" sz="2200"/>
              <a:t>one of the required components that must appear on the principal display panel)</a:t>
            </a:r>
            <a:endParaRPr/>
          </a:p>
          <a:p>
            <a:pPr indent="-88900" lvl="0" marL="228600" rtl="0" algn="l">
              <a:lnSpc>
                <a:spcPct val="90000"/>
              </a:lnSpc>
              <a:spcBef>
                <a:spcPts val="1000"/>
              </a:spcBef>
              <a:spcAft>
                <a:spcPts val="0"/>
              </a:spcAft>
              <a:buClr>
                <a:schemeClr val="dk1"/>
              </a:buClr>
              <a:buSzPts val="2200"/>
              <a:buNone/>
            </a:pPr>
            <a:r>
              <a:t/>
            </a:r>
            <a:endParaRPr sz="2200"/>
          </a:p>
          <a:p>
            <a:pPr indent="0" lvl="0" marL="0" rtl="0" algn="l">
              <a:lnSpc>
                <a:spcPct val="90000"/>
              </a:lnSpc>
              <a:spcBef>
                <a:spcPts val="1000"/>
              </a:spcBef>
              <a:spcAft>
                <a:spcPts val="0"/>
              </a:spcAft>
              <a:buClr>
                <a:schemeClr val="dk1"/>
              </a:buClr>
              <a:buSzPts val="2200"/>
              <a:buNone/>
            </a:pPr>
            <a:r>
              <a:rPr i="1" lang="en-US" sz="2200"/>
              <a:t>Reference: CFR 21, Part 101.3</a:t>
            </a:r>
            <a:endParaRPr/>
          </a:p>
          <a:p>
            <a:pPr indent="0" lvl="0" marL="0" rtl="0" algn="l">
              <a:lnSpc>
                <a:spcPct val="90000"/>
              </a:lnSpc>
              <a:spcBef>
                <a:spcPts val="1000"/>
              </a:spcBef>
              <a:spcAft>
                <a:spcPts val="0"/>
              </a:spcAft>
              <a:buClr>
                <a:schemeClr val="dk1"/>
              </a:buClr>
              <a:buSzPts val="2200"/>
              <a:buNone/>
            </a:pPr>
            <a:r>
              <a:rPr i="1" lang="en-US" sz="2200"/>
              <a:t>Source: Ohio Department of Agriculture Division of Food Safety “Maple Syrup” Fact Sheet—UPDATED—July 2019</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6"/>
          <p:cNvSpPr txBox="1"/>
          <p:nvPr>
            <p:ph type="title"/>
          </p:nvPr>
        </p:nvSpPr>
        <p:spPr>
          <a:xfrm>
            <a:off x="365659" y="1153622"/>
            <a:ext cx="3200400" cy="446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US" sz="4200"/>
              <a:t>2. Net Quantity of Contents</a:t>
            </a:r>
            <a:endParaRPr sz="4200"/>
          </a:p>
        </p:txBody>
      </p:sp>
      <p:sp>
        <p:nvSpPr>
          <p:cNvPr id="206" name="Google Shape;206;p6"/>
          <p:cNvSpPr txBox="1"/>
          <p:nvPr>
            <p:ph idx="1" type="body"/>
          </p:nvPr>
        </p:nvSpPr>
        <p:spPr>
          <a:xfrm>
            <a:off x="3269950" y="378600"/>
            <a:ext cx="8509500" cy="5798400"/>
          </a:xfrm>
          <a:prstGeom prst="rect">
            <a:avLst/>
          </a:prstGeom>
          <a:noFill/>
          <a:ln>
            <a:noFill/>
          </a:ln>
        </p:spPr>
        <p:txBody>
          <a:bodyPr anchorCtr="0" anchor="ctr" bIns="45700" lIns="91425" spcFirstLastPara="1" rIns="91425" wrap="square" tIns="45700">
            <a:normAutofit/>
          </a:bodyPr>
          <a:lstStyle/>
          <a:p>
            <a:pPr indent="-279400" lvl="0" marL="228600" rtl="0" algn="l">
              <a:lnSpc>
                <a:spcPct val="90000"/>
              </a:lnSpc>
              <a:spcBef>
                <a:spcPts val="0"/>
              </a:spcBef>
              <a:spcAft>
                <a:spcPts val="0"/>
              </a:spcAft>
              <a:buSzPts val="2300"/>
              <a:buChar char="•"/>
            </a:pPr>
            <a:r>
              <a:rPr lang="en-US" sz="2300"/>
              <a:t>“Net” or “Net Contents” may be used when stating  the net quantity of contents in terms of </a:t>
            </a:r>
            <a:r>
              <a:rPr b="1" lang="en-US" sz="2300"/>
              <a:t>volume</a:t>
            </a:r>
            <a:r>
              <a:rPr lang="en-US" sz="2300"/>
              <a:t> </a:t>
            </a:r>
            <a:endParaRPr sz="2300"/>
          </a:p>
          <a:p>
            <a:pPr indent="-279400" lvl="0" marL="228600" rtl="0" algn="l">
              <a:lnSpc>
                <a:spcPct val="90000"/>
              </a:lnSpc>
              <a:spcBef>
                <a:spcPts val="1000"/>
              </a:spcBef>
              <a:spcAft>
                <a:spcPts val="0"/>
              </a:spcAft>
              <a:buSzPts val="2300"/>
              <a:buChar char="•"/>
            </a:pPr>
            <a:r>
              <a:rPr lang="en-US" sz="2300"/>
              <a:t>“Net Weight” or “Net Wt” must be used when expressing net quantity of </a:t>
            </a:r>
            <a:r>
              <a:rPr b="1" lang="en-US" sz="2300"/>
              <a:t>weight</a:t>
            </a:r>
            <a:endParaRPr b="1" sz="2300"/>
          </a:p>
          <a:p>
            <a:pPr indent="-279400" lvl="0" marL="228600" rtl="0" algn="l">
              <a:lnSpc>
                <a:spcPct val="90000"/>
              </a:lnSpc>
              <a:spcBef>
                <a:spcPts val="1000"/>
              </a:spcBef>
              <a:spcAft>
                <a:spcPts val="0"/>
              </a:spcAft>
              <a:buSzPts val="2300"/>
              <a:buChar char="•"/>
            </a:pPr>
            <a:r>
              <a:rPr lang="en-US" sz="2300"/>
              <a:t>Do not include packaging weight ( i.e., bottle weight)</a:t>
            </a:r>
            <a:endParaRPr sz="2300"/>
          </a:p>
          <a:p>
            <a:pPr indent="-279400" lvl="0" marL="228600" rtl="0" algn="l">
              <a:lnSpc>
                <a:spcPct val="90000"/>
              </a:lnSpc>
              <a:spcBef>
                <a:spcPts val="1000"/>
              </a:spcBef>
              <a:spcAft>
                <a:spcPts val="0"/>
              </a:spcAft>
              <a:buSzPts val="2300"/>
              <a:buChar char="•"/>
            </a:pPr>
            <a:r>
              <a:rPr lang="en-US" sz="2300"/>
              <a:t>Net quantity of contents shall be declared in both the U.S. Customary System and the International System (metric)</a:t>
            </a:r>
            <a:endParaRPr sz="2300"/>
          </a:p>
          <a:p>
            <a:pPr indent="-279400" lvl="0" marL="228600" rtl="0" algn="l">
              <a:lnSpc>
                <a:spcPct val="90000"/>
              </a:lnSpc>
              <a:spcBef>
                <a:spcPts val="1000"/>
              </a:spcBef>
              <a:spcAft>
                <a:spcPts val="0"/>
              </a:spcAft>
              <a:buSzPts val="2300"/>
              <a:buChar char="•"/>
            </a:pPr>
            <a:r>
              <a:rPr lang="en-US" sz="2300"/>
              <a:t>Metric declaration is stated parenthetically (in parentheses)</a:t>
            </a:r>
            <a:endParaRPr sz="2300"/>
          </a:p>
          <a:p>
            <a:pPr indent="-279400" lvl="0" marL="228600" rtl="0" algn="l">
              <a:lnSpc>
                <a:spcPct val="90000"/>
              </a:lnSpc>
              <a:spcBef>
                <a:spcPts val="1000"/>
              </a:spcBef>
              <a:spcAft>
                <a:spcPts val="0"/>
              </a:spcAft>
              <a:buSzPts val="2300"/>
              <a:buChar char="•"/>
            </a:pPr>
            <a:r>
              <a:rPr lang="en-US" sz="2300"/>
              <a:t>Net quantity of contents statement must be </a:t>
            </a:r>
            <a:endParaRPr sz="2300"/>
          </a:p>
          <a:p>
            <a:pPr indent="-260350" lvl="1" marL="685800" rtl="0" algn="l">
              <a:lnSpc>
                <a:spcPct val="90000"/>
              </a:lnSpc>
              <a:spcBef>
                <a:spcPts val="1000"/>
              </a:spcBef>
              <a:spcAft>
                <a:spcPts val="0"/>
              </a:spcAft>
              <a:buSzPts val="2300"/>
              <a:buChar char="•"/>
            </a:pPr>
            <a:r>
              <a:rPr lang="en-US" sz="2300"/>
              <a:t>in bottom 30 percent of the principal display panel</a:t>
            </a:r>
            <a:endParaRPr sz="2300"/>
          </a:p>
          <a:p>
            <a:pPr indent="-260350" lvl="1" marL="685800" rtl="0" algn="l">
              <a:lnSpc>
                <a:spcPct val="90000"/>
              </a:lnSpc>
              <a:spcBef>
                <a:spcPts val="1000"/>
              </a:spcBef>
              <a:spcAft>
                <a:spcPts val="0"/>
              </a:spcAft>
              <a:buSzPts val="2300"/>
              <a:buChar char="•"/>
            </a:pPr>
            <a:r>
              <a:rPr lang="en-US" sz="2300"/>
              <a:t>aligned parallel to the bottom of the package</a:t>
            </a:r>
            <a:endParaRPr sz="2300"/>
          </a:p>
          <a:p>
            <a:pPr indent="-260350" lvl="0" marL="228600" rtl="0" algn="l">
              <a:lnSpc>
                <a:spcPct val="90000"/>
              </a:lnSpc>
              <a:spcBef>
                <a:spcPts val="1000"/>
              </a:spcBef>
              <a:spcAft>
                <a:spcPts val="0"/>
              </a:spcAft>
              <a:buSzPts val="2300"/>
              <a:buChar char="•"/>
            </a:pPr>
            <a:r>
              <a:rPr lang="en-US" sz="2300"/>
              <a:t>Required components that must appear on principal display panel</a:t>
            </a:r>
            <a:endParaRPr sz="3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Maple Syrup - Blueberry Infused | Quissett Hill Farm" id="211" name="Google Shape;211;p7"/>
          <p:cNvPicPr preferRelativeResize="0"/>
          <p:nvPr/>
        </p:nvPicPr>
        <p:blipFill rotWithShape="1">
          <a:blip r:embed="rId3">
            <a:alphaModFix/>
          </a:blip>
          <a:srcRect b="5029" l="0" r="6699" t="20013"/>
          <a:stretch/>
        </p:blipFill>
        <p:spPr>
          <a:xfrm>
            <a:off x="911835" y="322500"/>
            <a:ext cx="4550465" cy="5128175"/>
          </a:xfrm>
          <a:prstGeom prst="rect">
            <a:avLst/>
          </a:prstGeom>
          <a:noFill/>
          <a:ln>
            <a:noFill/>
          </a:ln>
        </p:spPr>
      </p:pic>
      <p:sp>
        <p:nvSpPr>
          <p:cNvPr id="212" name="Google Shape;212;p7"/>
          <p:cNvSpPr txBox="1"/>
          <p:nvPr/>
        </p:nvSpPr>
        <p:spPr>
          <a:xfrm>
            <a:off x="773000" y="5550725"/>
            <a:ext cx="54387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latin typeface="Calibri"/>
                <a:ea typeface="Calibri"/>
                <a:cs typeface="Calibri"/>
                <a:sym typeface="Calibri"/>
              </a:rPr>
              <a:t>Labels on the bottle front are simple, designed to be eye catching; could illustrate the syrup making process.</a:t>
            </a:r>
            <a:endParaRPr sz="2300">
              <a:solidFill>
                <a:schemeClr val="dk1"/>
              </a:solidFill>
              <a:latin typeface="Calibri"/>
              <a:ea typeface="Calibri"/>
              <a:cs typeface="Calibri"/>
              <a:sym typeface="Calibri"/>
            </a:endParaRPr>
          </a:p>
        </p:txBody>
      </p:sp>
      <p:sp>
        <p:nvSpPr>
          <p:cNvPr id="213" name="Google Shape;213;p7"/>
          <p:cNvSpPr txBox="1"/>
          <p:nvPr/>
        </p:nvSpPr>
        <p:spPr>
          <a:xfrm>
            <a:off x="7021750" y="5450675"/>
            <a:ext cx="4784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latin typeface="Calibri"/>
                <a:ea typeface="Calibri"/>
                <a:cs typeface="Calibri"/>
                <a:sym typeface="Calibri"/>
              </a:rPr>
              <a:t>On the rear, give product and producer i</a:t>
            </a:r>
            <a:r>
              <a:rPr lang="en-US" sz="2200">
                <a:solidFill>
                  <a:schemeClr val="dk1"/>
                </a:solidFill>
                <a:latin typeface="Calibri"/>
                <a:ea typeface="Calibri"/>
                <a:cs typeface="Calibri"/>
                <a:sym typeface="Calibri"/>
              </a:rPr>
              <a:t>nformation, i</a:t>
            </a:r>
            <a:r>
              <a:rPr lang="en-US" sz="2200">
                <a:solidFill>
                  <a:schemeClr val="dk1"/>
                </a:solidFill>
                <a:latin typeface="Calibri"/>
                <a:ea typeface="Calibri"/>
                <a:cs typeface="Calibri"/>
                <a:sym typeface="Calibri"/>
              </a:rPr>
              <a:t>ngredients, and nutritional values </a:t>
            </a:r>
            <a:r>
              <a:rPr lang="en-US" sz="2200">
                <a:solidFill>
                  <a:schemeClr val="dk1"/>
                </a:solidFill>
                <a:latin typeface="Calibri"/>
                <a:ea typeface="Calibri"/>
                <a:cs typeface="Calibri"/>
                <a:sym typeface="Calibri"/>
              </a:rPr>
              <a:t>(photo by Hammett taken in Kenya 2023)</a:t>
            </a:r>
            <a:endParaRPr sz="2200">
              <a:solidFill>
                <a:schemeClr val="dk1"/>
              </a:solidFill>
              <a:latin typeface="Calibri"/>
              <a:ea typeface="Calibri"/>
              <a:cs typeface="Calibri"/>
              <a:sym typeface="Calibri"/>
            </a:endParaRPr>
          </a:p>
        </p:txBody>
      </p:sp>
      <p:pic>
        <p:nvPicPr>
          <p:cNvPr id="214" name="Google Shape;214;p7"/>
          <p:cNvPicPr preferRelativeResize="0"/>
          <p:nvPr/>
        </p:nvPicPr>
        <p:blipFill rotWithShape="1">
          <a:blip r:embed="rId4">
            <a:alphaModFix/>
          </a:blip>
          <a:srcRect b="10265" l="-7968" r="0" t="0"/>
          <a:stretch/>
        </p:blipFill>
        <p:spPr>
          <a:xfrm>
            <a:off x="6853925" y="322500"/>
            <a:ext cx="4872925" cy="51281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2023-03-29T21:41:37Z</dcterms:created>
  <dc:creator>cindy.martel</dc:creator>
</cp:coreProperties>
</file>